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6" r:id="rId2"/>
    <p:sldId id="259" r:id="rId3"/>
    <p:sldId id="273" r:id="rId4"/>
    <p:sldId id="275" r:id="rId5"/>
    <p:sldId id="276" r:id="rId6"/>
    <p:sldId id="261" r:id="rId7"/>
    <p:sldId id="269" r:id="rId8"/>
    <p:sldId id="277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BFE6"/>
    <a:srgbClr val="46B1E1"/>
    <a:srgbClr val="CAEE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6" dt="2026-10-04T13:00:57.9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435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40C46-7BB9-410E-900D-BABC06EF67D9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3AF1C-AF98-40A5-810C-1433404B3A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352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53AF1C-AF98-40A5-810C-1433404B3A4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011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A7FFC-314D-76B5-9A4F-83B9C26529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7FC671-A73F-ACA0-7965-A075FFDF8A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D2833-6E15-9A6F-8F7C-963A866AC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9FA22-19A6-44F2-A7C2-801E965B62F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B943F-AE7D-66E1-3729-5580A0385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ADFE5-E62B-748B-D415-DB6CE997E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6C46A-9543-4823-AE05-7446BE2533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820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37EA1-95B3-B7D8-4E28-BC804290B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E33AF-F19B-E97F-D59D-7A4E7932F3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85F4F-6ECA-BD02-6A55-464AE6BA6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9FA22-19A6-44F2-A7C2-801E965B62F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56C1F-EAE8-9983-4FD9-5CCABDEB4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C3847-A4DC-353D-E0AD-6017BDD60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6C46A-9543-4823-AE05-7446BE2533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311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C5BDD-DD66-634B-96D4-70A7F99CC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223CD3-C3D8-5141-DC49-61A7E7B9A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024EF-EEFE-4564-8C10-FC3CB33B5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9FA22-19A6-44F2-A7C2-801E965B62F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4D244-708A-1CD8-B2D2-8A36641C6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DD8E0-C55D-6D36-B022-9F35068ED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6C46A-9543-4823-AE05-7446BE2533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030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30CDF-2565-E3AB-A2CE-0F744C90C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7EB9B-C92B-2334-C18D-4B226ADA62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767EA0-238F-B7D9-7D20-B94E83B2D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7579AB-0A5E-15F1-6869-80FE61E8D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9FA22-19A6-44F2-A7C2-801E965B62F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07C5F-E044-48AE-434D-15282C255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10E7C9-56D1-3ECF-22CD-DC462C893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6C46A-9543-4823-AE05-7446BE2533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323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D1C3E-FD99-09C9-49E5-B09C3E4B4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F2A9FF-C77F-BB3B-A242-F25397FC9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5EAEF-57C0-C5CF-4186-5BDFCFE10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7FC297-A347-10AA-6230-EC9590EC2E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7E65C7-557C-623E-DB16-3FCAFC6F59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0739D1-AA6B-BC23-FA98-3E1E5CAC0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9FA22-19A6-44F2-A7C2-801E965B62F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74442B-8EE2-7B20-F167-5485C17DE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0E4090-94F7-98FA-9280-E9D8A08C3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6C46A-9543-4823-AE05-7446BE2533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15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C7363-5F28-DD63-9DD9-877986C22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234B0E-305A-6D5E-8E24-3A9BF5FA0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9FA22-19A6-44F2-A7C2-801E965B62F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E3368B-56E2-2493-9EAD-05E1ED74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90F1C3-D552-9A87-D142-9BE37B0DB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6C46A-9543-4823-AE05-7446BE2533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11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3087FA-01C6-9329-962C-E2B5CDB6F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9FA22-19A6-44F2-A7C2-801E965B62F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80BEDD-1F9F-A04F-2699-01FDBD32A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95A97-3268-8412-6DA1-3F5EF4175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6C46A-9543-4823-AE05-7446BE2533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7486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15834-AF35-89D0-EF0F-899C259F0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3328C-A781-9CEE-2A8C-D705CC220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52A2B-ED59-0937-024D-04E64D9B3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DEDDD-8789-3882-639E-01AFF026A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9FA22-19A6-44F2-A7C2-801E965B62F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D80251-B68A-03D0-E6F9-7958E85C8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DC6F17-635D-F861-30A9-05E34BE9B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6C46A-9543-4823-AE05-7446BE2533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713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72986-9917-ABB2-6A36-80764F875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2C032C0-BFD5-DC37-12B3-C9C8A328E2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3EA66-A450-BA0C-646A-17ADF43A1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011724-D8E9-2DE3-E668-B8F37E833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9FA22-19A6-44F2-A7C2-801E965B62F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A09F8C-F94A-BFD3-3637-1093486E3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96ECA7-CA5F-ABAC-AD61-92986D629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6C46A-9543-4823-AE05-7446BE2533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483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7EE70-7BA0-9CA0-2F86-2F1FEA0A5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4E7A97-F084-9262-46EF-D93ADB7C68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BC3995-11E9-5DC4-CB39-266B1A29A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9FA22-19A6-44F2-A7C2-801E965B62F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14760-6110-F79A-318A-5CFA2AEF3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C57E1-1E74-9A6F-FCE3-0E8695011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6C46A-9543-4823-AE05-7446BE2533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321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8FF83F-5E8B-0C75-E052-3692B1B88C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3338F9-8A21-2F15-A8C9-20156564B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65D88C-8E50-1288-DD98-DF9369210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9FA22-19A6-44F2-A7C2-801E965B62F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A05BF-7D92-353B-A5CE-B65C8CFA0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724A2-1821-78D4-77C2-45BD42901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6C46A-9543-4823-AE05-7446BE2533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85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2F6C25-88A1-2D3E-B11A-20640D21E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104CE9-D518-9468-3020-C7454B762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57907-534C-36FB-8E36-BC097E79EA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59FA22-19A6-44F2-A7C2-801E965B62F5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23EFD-7F3C-887B-8675-BA31D6ABBE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30D74F-2BE0-EB6D-D5B6-0037E19036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66C46A-9543-4823-AE05-7446BE2533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1980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16E6AA-DF40-9989-8E5D-958074B44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799" y="0"/>
            <a:ext cx="105884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30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45EADB-BD9E-C09A-47C8-E045ADEBF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802" y="9570"/>
            <a:ext cx="5147497" cy="685800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E07C5C3-C00A-66AF-5A2F-18CB6D879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365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764DD4-432E-5221-D5A4-1C79F9FB0CC2}"/>
              </a:ext>
            </a:extLst>
          </p:cNvPr>
          <p:cNvSpPr txBox="1"/>
          <p:nvPr/>
        </p:nvSpPr>
        <p:spPr>
          <a:xfrm>
            <a:off x="831850" y="5957501"/>
            <a:ext cx="10815864" cy="1246495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endParaRPr lang="en-GB" sz="700" b="1" i="1" dirty="0">
              <a:solidFill>
                <a:schemeClr val="bg1"/>
              </a:solidFill>
              <a:effectLst/>
              <a:latin typeface="Comic Sans MS" panose="030F0702030302020204" pitchFamily="66" charset="0"/>
            </a:endParaRPr>
          </a:p>
          <a:p>
            <a:pPr algn="ctr"/>
            <a:r>
              <a:rPr lang="en-GB" sz="2800" b="1" i="1" dirty="0">
                <a:solidFill>
                  <a:schemeClr val="bg1"/>
                </a:solidFill>
                <a:effectLst/>
                <a:latin typeface="Comic Sans MS" panose="030F0702030302020204" pitchFamily="66" charset="0"/>
              </a:rPr>
              <a:t>“A striking spiral that seems to draw the eye heavenward”</a:t>
            </a:r>
          </a:p>
          <a:p>
            <a:pPr algn="ctr"/>
            <a:endParaRPr lang="en-GB" sz="4000" b="1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418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14009-B3B4-E3A1-11E9-2CDEE0E75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43A100B0-EFAE-FCAF-67FA-C8DFC4A14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20" y="4973929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Romans 6:1 - 14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79B9A6-8FC6-04E6-2F45-46335C639D4C}"/>
              </a:ext>
            </a:extLst>
          </p:cNvPr>
          <p:cNvSpPr txBox="1"/>
          <p:nvPr/>
        </p:nvSpPr>
        <p:spPr>
          <a:xfrm>
            <a:off x="4148981" y="1993008"/>
            <a:ext cx="3517201" cy="332398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en-GB" sz="2400" dirty="0"/>
          </a:p>
          <a:p>
            <a:pPr algn="ctr"/>
            <a:r>
              <a:rPr lang="en-GB" sz="2000" b="1" dirty="0"/>
              <a:t>Death &amp; new life in Jesus 6:4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b="1" dirty="0">
              <a:solidFill>
                <a:srgbClr val="FF0000"/>
              </a:solidFill>
            </a:endParaRPr>
          </a:p>
          <a:p>
            <a:pPr algn="ctr"/>
            <a:endParaRPr lang="en-GB" b="1" dirty="0">
              <a:solidFill>
                <a:srgbClr val="FF0000"/>
              </a:solidFill>
            </a:endParaRPr>
          </a:p>
          <a:p>
            <a:pPr algn="ctr"/>
            <a:endParaRPr lang="en-GB" b="1" dirty="0">
              <a:solidFill>
                <a:srgbClr val="FF0000"/>
              </a:solidFill>
            </a:endParaRPr>
          </a:p>
          <a:p>
            <a:pPr algn="ctr"/>
            <a:endParaRPr lang="en-GB" b="1" dirty="0">
              <a:solidFill>
                <a:srgbClr val="FF0000"/>
              </a:solidFill>
            </a:endParaRPr>
          </a:p>
          <a:p>
            <a:pPr algn="ctr"/>
            <a:endParaRPr lang="en-GB" b="1" dirty="0">
              <a:solidFill>
                <a:srgbClr val="FF0000"/>
              </a:solidFill>
            </a:endParaRPr>
          </a:p>
          <a:p>
            <a:pPr algn="ctr"/>
            <a:endParaRPr lang="en-GB" b="1" dirty="0">
              <a:solidFill>
                <a:srgbClr val="FF0000"/>
              </a:solidFill>
            </a:endParaRPr>
          </a:p>
          <a:p>
            <a:pPr algn="ctr"/>
            <a:endParaRPr lang="en-GB" b="1" dirty="0">
              <a:solidFill>
                <a:srgbClr val="FF0000"/>
              </a:solidFill>
            </a:endParaRPr>
          </a:p>
          <a:p>
            <a:pPr algn="ctr"/>
            <a:endParaRPr lang="en-GB" dirty="0">
              <a:solidFill>
                <a:srgbClr val="FF0000"/>
              </a:solidFill>
            </a:endParaRPr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BE5DB0-28E9-0E1E-6C2A-17C7B5EFE168}"/>
              </a:ext>
            </a:extLst>
          </p:cNvPr>
          <p:cNvSpPr txBox="1"/>
          <p:nvPr/>
        </p:nvSpPr>
        <p:spPr>
          <a:xfrm>
            <a:off x="522520" y="1987290"/>
            <a:ext cx="3616692" cy="332398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2400" b="1" dirty="0"/>
          </a:p>
          <a:p>
            <a:pPr algn="ctr"/>
            <a:r>
              <a:rPr lang="en-GB" sz="2400" b="1" dirty="0"/>
              <a:t>Before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Under the law 6:14</a:t>
            </a:r>
            <a:endParaRPr lang="en-GB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dirty="0"/>
          </a:p>
          <a:p>
            <a:pPr algn="ctr"/>
            <a:r>
              <a:rPr lang="en-GB" dirty="0"/>
              <a:t>Slaves to sin </a:t>
            </a:r>
            <a:r>
              <a:rPr lang="en-GB" dirty="0">
                <a:solidFill>
                  <a:srgbClr val="000000"/>
                </a:solidFill>
              </a:rPr>
              <a:t>6:6 </a:t>
            </a:r>
          </a:p>
          <a:p>
            <a:pPr algn="ctr"/>
            <a:endParaRPr lang="en-GB" dirty="0">
              <a:solidFill>
                <a:srgbClr val="000000"/>
              </a:solidFill>
            </a:endParaRPr>
          </a:p>
          <a:p>
            <a:pPr algn="ctr"/>
            <a:endParaRPr lang="en-GB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dirty="0">
              <a:solidFill>
                <a:srgbClr val="46B1E1"/>
              </a:solidFill>
            </a:endParaRPr>
          </a:p>
          <a:p>
            <a:pPr algn="ctr"/>
            <a:endParaRPr lang="en-GB" dirty="0">
              <a:solidFill>
                <a:srgbClr val="FF0000"/>
              </a:solidFill>
            </a:endParaRPr>
          </a:p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6EA87D-7883-3D0E-F6FF-041EA50DF9CB}"/>
              </a:ext>
            </a:extLst>
          </p:cNvPr>
          <p:cNvSpPr txBox="1"/>
          <p:nvPr/>
        </p:nvSpPr>
        <p:spPr>
          <a:xfrm>
            <a:off x="7666182" y="1987838"/>
            <a:ext cx="4085444" cy="332398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2400" b="1" dirty="0"/>
          </a:p>
          <a:p>
            <a:pPr algn="ctr"/>
            <a:r>
              <a:rPr lang="en-GB" sz="2400" b="1" dirty="0"/>
              <a:t>After</a:t>
            </a:r>
          </a:p>
          <a:p>
            <a:pPr algn="ctr"/>
            <a:endParaRPr lang="en-GB" b="1" dirty="0"/>
          </a:p>
          <a:p>
            <a:pPr algn="ctr"/>
            <a:r>
              <a:rPr lang="en-GB" dirty="0"/>
              <a:t>Under grace 6:14</a:t>
            </a:r>
            <a:endParaRPr lang="en-GB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dirty="0"/>
          </a:p>
          <a:p>
            <a:pPr algn="ctr"/>
            <a:r>
              <a:rPr lang="en-GB" dirty="0"/>
              <a:t>Set free from sin 6:7</a:t>
            </a:r>
            <a:endParaRPr lang="en-GB" dirty="0">
              <a:solidFill>
                <a:srgbClr val="000000"/>
              </a:solidFill>
            </a:endParaRPr>
          </a:p>
          <a:p>
            <a:pPr algn="ctr"/>
            <a:endParaRPr lang="en-GB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EF952B-02DB-EFE3-52B1-ADC604066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00" y="2928697"/>
            <a:ext cx="1569808" cy="226748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A67BE597-66DE-CE26-05E4-E79E65622760}"/>
              </a:ext>
            </a:extLst>
          </p:cNvPr>
          <p:cNvGrpSpPr/>
          <p:nvPr/>
        </p:nvGrpSpPr>
        <p:grpSpPr>
          <a:xfrm>
            <a:off x="448437" y="153269"/>
            <a:ext cx="11295126" cy="1852797"/>
            <a:chOff x="448437" y="153269"/>
            <a:chExt cx="11295126" cy="1852797"/>
          </a:xfrm>
        </p:grpSpPr>
        <p:sp>
          <p:nvSpPr>
            <p:cNvPr id="4" name="Title 1">
              <a:extLst>
                <a:ext uri="{FF2B5EF4-FFF2-40B4-BE49-F238E27FC236}">
                  <a16:creationId xmlns:a16="http://schemas.microsoft.com/office/drawing/2014/main" id="{5EB55E3F-A22D-AE58-4383-A2391A62459F}"/>
                </a:ext>
              </a:extLst>
            </p:cNvPr>
            <p:cNvSpPr txBox="1">
              <a:spLocks/>
            </p:cNvSpPr>
            <p:nvPr/>
          </p:nvSpPr>
          <p:spPr>
            <a:xfrm>
              <a:off x="448437" y="153269"/>
              <a:ext cx="11295126" cy="13451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3200" b="1" dirty="0">
                  <a:solidFill>
                    <a:schemeClr val="bg1"/>
                  </a:solidFill>
                </a:rPr>
                <a:t>Shall we sin because we are not under the law but under grace? </a:t>
              </a:r>
              <a:r>
                <a:rPr lang="en-US" sz="2800" b="1" dirty="0">
                  <a:solidFill>
                    <a:schemeClr val="bg1"/>
                  </a:solidFill>
                </a:rPr>
                <a:t>  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0AFE9D34-D203-F59E-3087-754E0E224DC8}"/>
                </a:ext>
              </a:extLst>
            </p:cNvPr>
            <p:cNvSpPr txBox="1">
              <a:spLocks/>
            </p:cNvSpPr>
            <p:nvPr/>
          </p:nvSpPr>
          <p:spPr>
            <a:xfrm>
              <a:off x="8759925" y="1035654"/>
              <a:ext cx="2697893" cy="970412"/>
            </a:xfrm>
            <a:prstGeom prst="rect">
              <a:avLst/>
            </a:prstGeom>
            <a:solidFill>
              <a:schemeClr val="tx1"/>
            </a:solidFill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n-US" sz="3200" b="1" dirty="0">
                  <a:solidFill>
                    <a:schemeClr val="bg1"/>
                  </a:solidFill>
                </a:rPr>
                <a:t>By no means!</a:t>
              </a:r>
            </a:p>
            <a:p>
              <a:pPr algn="r"/>
              <a:r>
                <a:rPr lang="en-US" sz="2000" dirty="0">
                  <a:solidFill>
                    <a:schemeClr val="bg1"/>
                  </a:solidFill>
                </a:rPr>
                <a:t>Romans 6:15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264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8FC637-223F-BAD5-796A-60C7A14D7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E69F843-AC34-C9BA-FE79-010682646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20" y="5461138"/>
            <a:ext cx="10515600" cy="1325563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rgbClr val="67BFE6"/>
                </a:solidFill>
              </a:rPr>
              <a:t>Romans 6:15 - 23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41EF05-A587-5D1B-B817-608E95CCA58A}"/>
              </a:ext>
            </a:extLst>
          </p:cNvPr>
          <p:cNvSpPr txBox="1"/>
          <p:nvPr/>
        </p:nvSpPr>
        <p:spPr>
          <a:xfrm>
            <a:off x="4138398" y="1985057"/>
            <a:ext cx="3527784" cy="332301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en-GB" sz="2400" dirty="0"/>
          </a:p>
          <a:p>
            <a:pPr algn="ctr"/>
            <a:r>
              <a:rPr lang="en-GB" sz="2000" b="1" dirty="0"/>
              <a:t>Death &amp; new life in Christ 6:4</a:t>
            </a:r>
            <a:endParaRPr lang="en-GB" sz="2000" dirty="0"/>
          </a:p>
          <a:p>
            <a:pPr algn="ctr"/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b="1" dirty="0">
              <a:solidFill>
                <a:srgbClr val="FF0000"/>
              </a:solidFill>
            </a:endParaRPr>
          </a:p>
          <a:p>
            <a:pPr algn="ctr"/>
            <a:endParaRPr lang="en-GB" b="1" dirty="0">
              <a:solidFill>
                <a:srgbClr val="FF0000"/>
              </a:solidFill>
            </a:endParaRPr>
          </a:p>
          <a:p>
            <a:pPr algn="ctr"/>
            <a:endParaRPr lang="en-GB" b="1" dirty="0">
              <a:solidFill>
                <a:srgbClr val="FF0000"/>
              </a:solidFill>
            </a:endParaRPr>
          </a:p>
          <a:p>
            <a:pPr algn="ctr"/>
            <a:endParaRPr lang="en-GB" b="1" dirty="0">
              <a:solidFill>
                <a:srgbClr val="FF0000"/>
              </a:solidFill>
            </a:endParaRPr>
          </a:p>
          <a:p>
            <a:pPr algn="ctr"/>
            <a:endParaRPr lang="en-GB" b="1" dirty="0">
              <a:solidFill>
                <a:srgbClr val="FF0000"/>
              </a:solidFill>
            </a:endParaRPr>
          </a:p>
          <a:p>
            <a:pPr algn="ctr"/>
            <a:endParaRPr lang="en-GB" b="1" dirty="0">
              <a:solidFill>
                <a:srgbClr val="FF0000"/>
              </a:solidFill>
            </a:endParaRPr>
          </a:p>
          <a:p>
            <a:pPr algn="ctr"/>
            <a:endParaRPr lang="en-GB" dirty="0">
              <a:solidFill>
                <a:srgbClr val="FF0000"/>
              </a:solidFill>
            </a:endParaRPr>
          </a:p>
          <a:p>
            <a:pPr algn="ctr"/>
            <a:endParaRPr lang="en-GB" dirty="0">
              <a:solidFill>
                <a:srgbClr val="000000"/>
              </a:solidFill>
            </a:endParaRPr>
          </a:p>
          <a:p>
            <a:pPr algn="ctr"/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733DBA-28E0-9723-5950-F61E0A0DB522}"/>
              </a:ext>
            </a:extLst>
          </p:cNvPr>
          <p:cNvSpPr txBox="1"/>
          <p:nvPr/>
        </p:nvSpPr>
        <p:spPr>
          <a:xfrm>
            <a:off x="522520" y="1979339"/>
            <a:ext cx="3616692" cy="332398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2400" b="1" dirty="0"/>
          </a:p>
          <a:p>
            <a:pPr algn="ctr"/>
            <a:r>
              <a:rPr lang="en-GB" sz="2400" b="1" dirty="0"/>
              <a:t>Before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Under the law 6:14</a:t>
            </a:r>
            <a:r>
              <a:rPr lang="en-GB" b="1" dirty="0">
                <a:solidFill>
                  <a:srgbClr val="46B1E1"/>
                </a:solidFill>
              </a:rPr>
              <a:t>,</a:t>
            </a:r>
            <a:r>
              <a:rPr lang="en-GB" b="1" dirty="0"/>
              <a:t> </a:t>
            </a: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6:15</a:t>
            </a:r>
          </a:p>
          <a:p>
            <a:pPr algn="ctr"/>
            <a:endParaRPr lang="en-GB" dirty="0"/>
          </a:p>
          <a:p>
            <a:pPr algn="ctr"/>
            <a:r>
              <a:rPr lang="en-GB" dirty="0">
                <a:solidFill>
                  <a:srgbClr val="000000"/>
                </a:solidFill>
              </a:rPr>
              <a:t>Slaves to sin 6:6</a:t>
            </a: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6:16-17</a:t>
            </a:r>
          </a:p>
          <a:p>
            <a:pPr algn="ctr"/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and impurity and 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ever increasing wickedness 6:19</a:t>
            </a:r>
          </a:p>
          <a:p>
            <a:pPr algn="ctr"/>
            <a:endParaRPr lang="en-GB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Wages of sin is death 6:23</a:t>
            </a:r>
          </a:p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E71598-410C-1F10-DCBB-8F090CAD8EB6}"/>
              </a:ext>
            </a:extLst>
          </p:cNvPr>
          <p:cNvSpPr txBox="1"/>
          <p:nvPr/>
        </p:nvSpPr>
        <p:spPr>
          <a:xfrm>
            <a:off x="7666182" y="1979887"/>
            <a:ext cx="4150571" cy="332398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GB" sz="2400" b="1" dirty="0"/>
          </a:p>
          <a:p>
            <a:pPr algn="ctr"/>
            <a:r>
              <a:rPr lang="en-GB" sz="2400" b="1" dirty="0"/>
              <a:t>After</a:t>
            </a:r>
          </a:p>
          <a:p>
            <a:pPr algn="ctr"/>
            <a:endParaRPr lang="en-GB" b="1" dirty="0"/>
          </a:p>
          <a:p>
            <a:pPr algn="ctr"/>
            <a:r>
              <a:rPr lang="en-GB" dirty="0"/>
              <a:t>Under grace 6:14</a:t>
            </a:r>
            <a:r>
              <a:rPr lang="en-GB" b="1" dirty="0">
                <a:solidFill>
                  <a:srgbClr val="46B1E1"/>
                </a:solidFill>
              </a:rPr>
              <a:t>,</a:t>
            </a:r>
            <a:r>
              <a:rPr lang="en-GB" b="1" dirty="0"/>
              <a:t> </a:t>
            </a: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6:15</a:t>
            </a:r>
          </a:p>
          <a:p>
            <a:pPr algn="ctr"/>
            <a:endParaRPr lang="en-GB" dirty="0"/>
          </a:p>
          <a:p>
            <a:pPr algn="ctr"/>
            <a:r>
              <a:rPr lang="en-GB" dirty="0">
                <a:solidFill>
                  <a:srgbClr val="000000"/>
                </a:solidFill>
              </a:rPr>
              <a:t>Set free from sin 6:7</a:t>
            </a:r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6:18</a:t>
            </a:r>
            <a:r>
              <a:rPr lang="en-GB" b="1" dirty="0">
                <a:solidFill>
                  <a:srgbClr val="000000"/>
                </a:solidFill>
              </a:rPr>
              <a:t> </a:t>
            </a:r>
            <a:endParaRPr lang="en-US" b="1" dirty="0">
              <a:solidFill>
                <a:srgbClr val="000000"/>
              </a:solidFill>
            </a:endParaRPr>
          </a:p>
          <a:p>
            <a:pPr algn="ctr"/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Slaves to God which leads to righteousness &amp; holiness 6:16, 22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endParaRPr lang="en-GB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Gift of God is eternal life 6:23</a:t>
            </a:r>
          </a:p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84CEFE-B433-4341-77C6-9699B930C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0600" y="2920746"/>
            <a:ext cx="1569808" cy="226748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39E32F1-582F-6223-9C5B-EBD2AE5A1FB4}"/>
              </a:ext>
            </a:extLst>
          </p:cNvPr>
          <p:cNvSpPr txBox="1">
            <a:spLocks/>
          </p:cNvSpPr>
          <p:nvPr/>
        </p:nvSpPr>
        <p:spPr>
          <a:xfrm>
            <a:off x="448437" y="153269"/>
            <a:ext cx="11295126" cy="1345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bg1"/>
                </a:solidFill>
              </a:rPr>
              <a:t>Shall we sin because we are not under the law but under grace? </a:t>
            </a:r>
            <a:r>
              <a:rPr lang="en-US" sz="2800" b="1" dirty="0">
                <a:solidFill>
                  <a:schemeClr val="bg1"/>
                </a:solidFill>
              </a:rPr>
              <a:t>  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52360B9-6385-1377-DB4B-FD5DD4B2F31E}"/>
              </a:ext>
            </a:extLst>
          </p:cNvPr>
          <p:cNvSpPr txBox="1">
            <a:spLocks/>
          </p:cNvSpPr>
          <p:nvPr/>
        </p:nvSpPr>
        <p:spPr>
          <a:xfrm>
            <a:off x="8759925" y="1035654"/>
            <a:ext cx="2697893" cy="97041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dirty="0">
                <a:solidFill>
                  <a:schemeClr val="bg1"/>
                </a:solidFill>
              </a:rPr>
              <a:t>By no means!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Romans 6:15</a:t>
            </a:r>
          </a:p>
        </p:txBody>
      </p:sp>
      <p:sp>
        <p:nvSpPr>
          <p:cNvPr id="2" name="Title 8">
            <a:extLst>
              <a:ext uri="{FF2B5EF4-FFF2-40B4-BE49-F238E27FC236}">
                <a16:creationId xmlns:a16="http://schemas.microsoft.com/office/drawing/2014/main" id="{C6C8712A-6BA9-C0F7-546F-975536793285}"/>
              </a:ext>
            </a:extLst>
          </p:cNvPr>
          <p:cNvSpPr txBox="1">
            <a:spLocks/>
          </p:cNvSpPr>
          <p:nvPr/>
        </p:nvSpPr>
        <p:spPr>
          <a:xfrm>
            <a:off x="522520" y="49588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solidFill>
                  <a:schemeClr val="bg1"/>
                </a:solidFill>
              </a:rPr>
              <a:t>Romans 6:1 - 14</a:t>
            </a:r>
          </a:p>
        </p:txBody>
      </p:sp>
    </p:spTree>
    <p:extLst>
      <p:ext uri="{BB962C8B-B14F-4D97-AF65-F5344CB8AC3E}">
        <p14:creationId xmlns:p14="http://schemas.microsoft.com/office/powerpoint/2010/main" val="1491013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3915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CAF901-AB21-1040-4143-8B388A4E7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559" y="0"/>
            <a:ext cx="10016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271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BB832E-B8C7-FEA3-3704-F2B52969A3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156" y="-2158336"/>
            <a:ext cx="5994494" cy="1299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95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23CA2E-6845-7853-F97E-917CC3E5B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4118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6E7A31-8838-9ACC-CDE1-83D138EE3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06EF9-E606-90DB-B361-972A14E42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553" y="-92237"/>
            <a:ext cx="11295126" cy="1345101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Shall we sin because we are not under the law but under grace?</a:t>
            </a:r>
            <a:r>
              <a:rPr lang="en-US" sz="3200" b="1" dirty="0"/>
              <a:t> </a:t>
            </a:r>
            <a:r>
              <a:rPr lang="en-US" sz="2800" b="1" dirty="0"/>
              <a:t>  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6E4705-35D3-8F76-004E-307D91BE4D49}"/>
              </a:ext>
            </a:extLst>
          </p:cNvPr>
          <p:cNvSpPr/>
          <p:nvPr/>
        </p:nvSpPr>
        <p:spPr>
          <a:xfrm>
            <a:off x="559553" y="1065594"/>
            <a:ext cx="11004845" cy="630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2800" b="1" dirty="0">
                <a:solidFill>
                  <a:schemeClr val="tx1"/>
                </a:solidFill>
              </a:rPr>
              <a:t>1. Spiral </a:t>
            </a:r>
            <a:r>
              <a:rPr lang="en-GB" sz="1600" b="1" dirty="0">
                <a:solidFill>
                  <a:schemeClr val="tx1"/>
                </a:solidFill>
              </a:rPr>
              <a:t> </a:t>
            </a:r>
            <a:r>
              <a:rPr lang="en-GB" i="1" dirty="0">
                <a:solidFill>
                  <a:schemeClr val="tx1"/>
                </a:solidFill>
              </a:rPr>
              <a:t>“A striking spiral that seems to draw the eye heavenward”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9388F8-8A9B-68DA-5E97-1923B3DAE872}"/>
              </a:ext>
            </a:extLst>
          </p:cNvPr>
          <p:cNvSpPr/>
          <p:nvPr/>
        </p:nvSpPr>
        <p:spPr>
          <a:xfrm>
            <a:off x="559553" y="1818770"/>
            <a:ext cx="11004845" cy="18380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2800" b="1" dirty="0">
                <a:solidFill>
                  <a:schemeClr val="tx1"/>
                </a:solidFill>
              </a:rPr>
              <a:t>2. Illustrations</a:t>
            </a:r>
          </a:p>
          <a:p>
            <a:endParaRPr lang="en-GB" sz="700" b="1" dirty="0">
              <a:solidFill>
                <a:schemeClr val="tx1"/>
              </a:solidFill>
            </a:endParaRPr>
          </a:p>
          <a:p>
            <a:pPr lvl="1"/>
            <a:r>
              <a:rPr lang="en-GB" b="1" dirty="0">
                <a:solidFill>
                  <a:schemeClr val="tx1"/>
                </a:solidFill>
              </a:rPr>
              <a:t>Slavery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It is both absurd and a profound betrayal of loyalty to continue to serve our old master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900" dirty="0">
              <a:solidFill>
                <a:schemeClr val="tx1"/>
              </a:solidFill>
            </a:endParaRPr>
          </a:p>
          <a:p>
            <a:pPr lvl="1"/>
            <a:r>
              <a:rPr lang="en-GB" b="1" dirty="0">
                <a:solidFill>
                  <a:schemeClr val="tx1"/>
                </a:solidFill>
              </a:rPr>
              <a:t>Marriage</a:t>
            </a:r>
            <a:endParaRPr lang="en-GB" dirty="0">
              <a:solidFill>
                <a:schemeClr val="tx1"/>
              </a:solidFill>
              <a:latin typeface="Aptos"/>
              <a:cs typeface="Segoe UI"/>
            </a:endParaRPr>
          </a:p>
          <a:p>
            <a:pPr marL="7429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Aptos"/>
                <a:cs typeface="Segoe UI"/>
              </a:rPr>
              <a:t>Death frees us for a completely new relationship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C911A6-B7E4-AEE9-017A-3A55EC67524E}"/>
              </a:ext>
            </a:extLst>
          </p:cNvPr>
          <p:cNvSpPr/>
          <p:nvPr/>
        </p:nvSpPr>
        <p:spPr>
          <a:xfrm>
            <a:off x="559553" y="3797330"/>
            <a:ext cx="11004845" cy="25465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2800" b="1" dirty="0">
                <a:solidFill>
                  <a:schemeClr val="tx1"/>
                </a:solidFill>
              </a:rPr>
              <a:t>3. Points of application</a:t>
            </a:r>
          </a:p>
          <a:p>
            <a:endParaRPr lang="en-GB" sz="700" b="1" dirty="0">
              <a:solidFill>
                <a:schemeClr val="tx1"/>
              </a:solidFill>
            </a:endParaRPr>
          </a:p>
          <a:p>
            <a:pPr lvl="1"/>
            <a:r>
              <a:rPr lang="en-GB" b="1" dirty="0">
                <a:solidFill>
                  <a:schemeClr val="tx1"/>
                </a:solidFill>
              </a:rPr>
              <a:t>Obey from your heart (6:17)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Remember whose you are. </a:t>
            </a:r>
          </a:p>
          <a:p>
            <a:pPr lvl="1"/>
            <a:endParaRPr lang="en-GB" sz="700" b="1" dirty="0">
              <a:solidFill>
                <a:schemeClr val="tx1"/>
              </a:solidFill>
            </a:endParaRPr>
          </a:p>
          <a:p>
            <a:pPr lvl="1"/>
            <a:r>
              <a:rPr lang="en-GB" b="1" dirty="0">
                <a:solidFill>
                  <a:schemeClr val="tx1"/>
                </a:solidFill>
              </a:rPr>
              <a:t>Serve in the new way of the Spirit (7:5-6)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Don’t be satisfied with simply not </a:t>
            </a:r>
            <a:r>
              <a:rPr lang="en-GB" i="1" dirty="0">
                <a:solidFill>
                  <a:schemeClr val="tx1"/>
                </a:solidFill>
              </a:rPr>
              <a:t>“bearing fruit for death.”</a:t>
            </a:r>
          </a:p>
          <a:p>
            <a:pPr lvl="1"/>
            <a:endParaRPr lang="en-GB" sz="700" b="1" dirty="0">
              <a:solidFill>
                <a:schemeClr val="tx1"/>
              </a:solidFill>
            </a:endParaRPr>
          </a:p>
          <a:p>
            <a:pPr lvl="1"/>
            <a:r>
              <a:rPr lang="en-GB" b="1" dirty="0">
                <a:solidFill>
                  <a:schemeClr val="tx1"/>
                </a:solidFill>
              </a:rPr>
              <a:t>Spiritual Momentum (6:19)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Don't under-estimate the value/danger of even small steps in the right/wrong direction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2D807EA-27BB-0C47-C42A-4509341ED7A2}"/>
              </a:ext>
            </a:extLst>
          </p:cNvPr>
          <p:cNvSpPr txBox="1">
            <a:spLocks/>
          </p:cNvSpPr>
          <p:nvPr/>
        </p:nvSpPr>
        <p:spPr>
          <a:xfrm>
            <a:off x="8871041" y="790148"/>
            <a:ext cx="2697893" cy="90578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200" b="1" dirty="0">
                <a:solidFill>
                  <a:schemeClr val="bg1"/>
                </a:solidFill>
              </a:rPr>
              <a:t>By no means!</a:t>
            </a:r>
          </a:p>
          <a:p>
            <a:pPr algn="r"/>
            <a:r>
              <a:rPr lang="en-US" sz="2000" dirty="0">
                <a:solidFill>
                  <a:schemeClr val="bg1"/>
                </a:solidFill>
              </a:rPr>
              <a:t>Romans 6:15</a:t>
            </a:r>
          </a:p>
        </p:txBody>
      </p:sp>
    </p:spTree>
    <p:extLst>
      <p:ext uri="{BB962C8B-B14F-4D97-AF65-F5344CB8AC3E}">
        <p14:creationId xmlns:p14="http://schemas.microsoft.com/office/powerpoint/2010/main" val="2391124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282</Words>
  <Application>Microsoft Office PowerPoint</Application>
  <PresentationFormat>Widescreen</PresentationFormat>
  <Paragraphs>88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Comic Sans MS</vt:lpstr>
      <vt:lpstr>Office Theme</vt:lpstr>
      <vt:lpstr>PowerPoint Presentation</vt:lpstr>
      <vt:lpstr>PowerPoint Presentation</vt:lpstr>
      <vt:lpstr>Romans 6:1 - 14</vt:lpstr>
      <vt:lpstr>Romans 6:15 - 23</vt:lpstr>
      <vt:lpstr>PowerPoint Presentation</vt:lpstr>
      <vt:lpstr>PowerPoint Presentation</vt:lpstr>
      <vt:lpstr>PowerPoint Presentation</vt:lpstr>
      <vt:lpstr>PowerPoint Presentation</vt:lpstr>
      <vt:lpstr>Shall we sin because we are not under the law but under grace?  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Matthew Pluke</dc:creator>
  <cp:lastModifiedBy>Kate Reamsnyder</cp:lastModifiedBy>
  <cp:revision>414</cp:revision>
  <dcterms:created xsi:type="dcterms:W3CDTF">2026-07-11T12:40:39Z</dcterms:created>
  <dcterms:modified xsi:type="dcterms:W3CDTF">2026-10-12T13:41:28Z</dcterms:modified>
</cp:coreProperties>
</file>