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9"/>
  </p:notesMasterIdLst>
  <p:sldIdLst>
    <p:sldId id="256" r:id="rId2"/>
    <p:sldId id="286" r:id="rId3"/>
    <p:sldId id="285" r:id="rId4"/>
    <p:sldId id="284" r:id="rId5"/>
    <p:sldId id="287" r:id="rId6"/>
    <p:sldId id="288" r:id="rId7"/>
    <p:sldId id="28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C7"/>
    <a:srgbClr val="1CADE4"/>
    <a:srgbClr val="FF0000"/>
    <a:srgbClr val="C8DFF3"/>
    <a:srgbClr val="BFD9F1"/>
    <a:srgbClr val="7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2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37" y="3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48BE9-8C8B-4CC3-A19B-768F6F9B84F4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02EF7-7DC5-4A65-9C16-9AF08A72ED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237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575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296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61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47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80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963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06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28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93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58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87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12A7A9-A187-4D14-8E59-E34A80BEF78F}"/>
              </a:ext>
            </a:extLst>
          </p:cNvPr>
          <p:cNvSpPr/>
          <p:nvPr/>
        </p:nvSpPr>
        <p:spPr>
          <a:xfrm>
            <a:off x="6149788" y="5094607"/>
            <a:ext cx="412377" cy="12613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E2330-FA6F-47A6-9DAA-C72E9F7A0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88" y="4495599"/>
            <a:ext cx="5829300" cy="1463040"/>
          </a:xfrm>
        </p:spPr>
        <p:txBody>
          <a:bodyPr>
            <a:noAutofit/>
          </a:bodyPr>
          <a:lstStyle/>
          <a:p>
            <a:pPr algn="ctr"/>
            <a:r>
              <a:rPr lang="en-GB" sz="4000" dirty="0"/>
              <a:t>A Totally new relationship</a:t>
            </a:r>
            <a:br>
              <a:rPr lang="en-GB" sz="4000" dirty="0"/>
            </a:br>
            <a:r>
              <a:rPr lang="en-GB" sz="3200" dirty="0"/>
              <a:t>Romans 6:1-14</a:t>
            </a:r>
            <a:endParaRPr lang="en-GB" sz="1800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5FD37205-D424-492D-B681-AC7B8257B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800" y="4728947"/>
            <a:ext cx="2146708" cy="9963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F09E8A-5E2B-49D8-AB2F-013A9EF55E78}"/>
              </a:ext>
            </a:extLst>
          </p:cNvPr>
          <p:cNvSpPr/>
          <p:nvPr/>
        </p:nvSpPr>
        <p:spPr>
          <a:xfrm>
            <a:off x="-1470991" y="5903843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62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98" y="-252176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A totally new relationship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6661717" y="103990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(Rom 6:1-14)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346" y="5211766"/>
            <a:ext cx="1444829" cy="60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72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98" y="-252176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A totally new relationship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6661717" y="103990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(Rom 6:1-14)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346" y="5211766"/>
            <a:ext cx="1444829" cy="6070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D9342D-7547-385F-961A-AF661CCA0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3553" y="-252177"/>
            <a:ext cx="9666847" cy="725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22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98" y="-252176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A totally new relationship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6661717" y="103990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(Rom 6:1-14)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346" y="5211766"/>
            <a:ext cx="1444829" cy="60709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B9D29F3-27D8-5031-CF5D-075F3CE22A7F}"/>
              </a:ext>
            </a:extLst>
          </p:cNvPr>
          <p:cNvSpPr txBox="1">
            <a:spLocks/>
          </p:cNvSpPr>
          <p:nvPr/>
        </p:nvSpPr>
        <p:spPr>
          <a:xfrm>
            <a:off x="938003" y="561398"/>
            <a:ext cx="1695450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           If I’m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032D6CA-1324-2334-EC75-629CF4BF5527}"/>
              </a:ext>
            </a:extLst>
          </p:cNvPr>
          <p:cNvSpPr txBox="1">
            <a:spLocks/>
          </p:cNvSpPr>
          <p:nvPr/>
        </p:nvSpPr>
        <p:spPr>
          <a:xfrm>
            <a:off x="2066807" y="729718"/>
            <a:ext cx="370278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saved by grace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04004A-E991-C82F-523A-6EEAAAE2F352}"/>
              </a:ext>
            </a:extLst>
          </p:cNvPr>
          <p:cNvSpPr txBox="1">
            <a:spLocks/>
          </p:cNvSpPr>
          <p:nvPr/>
        </p:nvSpPr>
        <p:spPr>
          <a:xfrm>
            <a:off x="1141374" y="1235827"/>
            <a:ext cx="6226804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 then why not sin all the more?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4297F1-E13E-BD66-F6F8-1C652003989C}"/>
              </a:ext>
            </a:extLst>
          </p:cNvPr>
          <p:cNvSpPr txBox="1">
            <a:spLocks/>
          </p:cNvSpPr>
          <p:nvPr/>
        </p:nvSpPr>
        <p:spPr>
          <a:xfrm>
            <a:off x="7349330" y="1217779"/>
            <a:ext cx="147676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00ADC7"/>
                </a:solidFill>
              </a:rPr>
              <a:t>(</a:t>
            </a:r>
            <a:r>
              <a:rPr lang="en-GB" sz="4000" cap="none" dirty="0">
                <a:solidFill>
                  <a:srgbClr val="00ADC7"/>
                </a:solidFill>
              </a:rPr>
              <a:t>v</a:t>
            </a:r>
            <a:r>
              <a:rPr lang="en-GB" sz="4000" dirty="0">
                <a:solidFill>
                  <a:srgbClr val="00ADC7"/>
                </a:solidFill>
              </a:rPr>
              <a:t>1)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FB2AA27C-002E-2A38-4DE6-10D0EADF1D65}"/>
              </a:ext>
            </a:extLst>
          </p:cNvPr>
          <p:cNvSpPr/>
          <p:nvPr/>
        </p:nvSpPr>
        <p:spPr>
          <a:xfrm>
            <a:off x="1474313" y="2060224"/>
            <a:ext cx="1184988" cy="11430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?</a:t>
            </a:r>
            <a:endParaRPr lang="en-GB" b="1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E4868AF-22E7-C5E2-4DDA-2FAE3D872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628839" y="3323558"/>
            <a:ext cx="875935" cy="91676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C7B0A9D-4B88-9AC5-3876-E522CA35B5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816808" y="3378964"/>
            <a:ext cx="875935" cy="91676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97987C8-8B8E-4562-9C86-FF3C72856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004777" y="3378964"/>
            <a:ext cx="875935" cy="916760"/>
          </a:xfrm>
          <a:prstGeom prst="rect">
            <a:avLst/>
          </a:prstGeom>
        </p:spPr>
      </p:pic>
      <p:sp>
        <p:nvSpPr>
          <p:cNvPr id="38" name="Arrow: Up 37">
            <a:extLst>
              <a:ext uri="{FF2B5EF4-FFF2-40B4-BE49-F238E27FC236}">
                <a16:creationId xmlns:a16="http://schemas.microsoft.com/office/drawing/2014/main" id="{C29F77C3-ECBA-9D72-72C8-9CE6B126D16D}"/>
              </a:ext>
            </a:extLst>
          </p:cNvPr>
          <p:cNvSpPr/>
          <p:nvPr/>
        </p:nvSpPr>
        <p:spPr>
          <a:xfrm>
            <a:off x="3646545" y="2108082"/>
            <a:ext cx="1184988" cy="11430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?</a:t>
            </a:r>
            <a:endParaRPr lang="en-GB" b="1" dirty="0"/>
          </a:p>
        </p:txBody>
      </p:sp>
      <p:sp>
        <p:nvSpPr>
          <p:cNvPr id="39" name="Arrow: Up 38">
            <a:extLst>
              <a:ext uri="{FF2B5EF4-FFF2-40B4-BE49-F238E27FC236}">
                <a16:creationId xmlns:a16="http://schemas.microsoft.com/office/drawing/2014/main" id="{A82C0890-A674-6DB7-B4ED-C5F73075D062}"/>
              </a:ext>
            </a:extLst>
          </p:cNvPr>
          <p:cNvSpPr/>
          <p:nvPr/>
        </p:nvSpPr>
        <p:spPr>
          <a:xfrm>
            <a:off x="5818777" y="2090548"/>
            <a:ext cx="1184988" cy="11430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?</a:t>
            </a:r>
            <a:endParaRPr lang="en-GB" b="1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E4801D04-9A70-AF81-A64D-DD3AC689EFDA}"/>
              </a:ext>
            </a:extLst>
          </p:cNvPr>
          <p:cNvSpPr txBox="1">
            <a:spLocks/>
          </p:cNvSpPr>
          <p:nvPr/>
        </p:nvSpPr>
        <p:spPr>
          <a:xfrm>
            <a:off x="938004" y="4441412"/>
            <a:ext cx="2128374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700" b="1" cap="none" dirty="0"/>
              <a:t>cynical </a:t>
            </a:r>
          </a:p>
          <a:p>
            <a:pPr algn="ctr"/>
            <a:r>
              <a:rPr lang="en-GB" sz="3700" b="1" cap="none" dirty="0"/>
              <a:t>unbeliever</a:t>
            </a: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37C3E421-D66E-5A31-F989-0B99AC4CA20B}"/>
              </a:ext>
            </a:extLst>
          </p:cNvPr>
          <p:cNvSpPr txBox="1">
            <a:spLocks/>
          </p:cNvSpPr>
          <p:nvPr/>
        </p:nvSpPr>
        <p:spPr>
          <a:xfrm>
            <a:off x="3329343" y="4437988"/>
            <a:ext cx="1925003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cap="none" dirty="0"/>
              <a:t>“</a:t>
            </a:r>
            <a:r>
              <a:rPr lang="en-GB" sz="4000" b="1" cap="none" dirty="0" err="1"/>
              <a:t>worksy</a:t>
            </a:r>
            <a:r>
              <a:rPr lang="en-GB" sz="4000" b="1" cap="none" dirty="0"/>
              <a:t>” </a:t>
            </a:r>
          </a:p>
          <a:p>
            <a:pPr algn="ctr"/>
            <a:r>
              <a:rPr lang="en-GB" sz="4000" b="1" cap="none" dirty="0"/>
              <a:t>believer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7E412F19-413C-CEF8-0837-609EC02B44BB}"/>
              </a:ext>
            </a:extLst>
          </p:cNvPr>
          <p:cNvSpPr txBox="1">
            <a:spLocks/>
          </p:cNvSpPr>
          <p:nvPr/>
        </p:nvSpPr>
        <p:spPr>
          <a:xfrm>
            <a:off x="5769592" y="4425143"/>
            <a:ext cx="1925003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b="1" cap="none" dirty="0"/>
              <a:t>drifting </a:t>
            </a:r>
          </a:p>
          <a:p>
            <a:pPr algn="ctr"/>
            <a:r>
              <a:rPr lang="en-GB" sz="4000" b="1" cap="none" dirty="0"/>
              <a:t>believer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4EE522B0-B0A8-5B2A-F8B6-81687BC194DB}"/>
              </a:ext>
            </a:extLst>
          </p:cNvPr>
          <p:cNvSpPr txBox="1">
            <a:spLocks/>
          </p:cNvSpPr>
          <p:nvPr/>
        </p:nvSpPr>
        <p:spPr>
          <a:xfrm>
            <a:off x="4746045" y="4594357"/>
            <a:ext cx="1925003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700" b="1" cap="none" dirty="0"/>
              <a:t>(un)</a:t>
            </a:r>
          </a:p>
        </p:txBody>
      </p:sp>
    </p:spTree>
    <p:extLst>
      <p:ext uri="{BB962C8B-B14F-4D97-AF65-F5344CB8AC3E}">
        <p14:creationId xmlns:p14="http://schemas.microsoft.com/office/powerpoint/2010/main" val="360909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3" grpId="0" animBg="1"/>
      <p:bldP spid="38" grpId="0" animBg="1"/>
      <p:bldP spid="39" grpId="0" animBg="1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98" y="-252176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A totally new relationship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C6EC093-30B3-4DEA-A143-19B79F10D415}"/>
              </a:ext>
            </a:extLst>
          </p:cNvPr>
          <p:cNvSpPr txBox="1">
            <a:spLocks/>
          </p:cNvSpPr>
          <p:nvPr/>
        </p:nvSpPr>
        <p:spPr>
          <a:xfrm>
            <a:off x="2829165" y="1467282"/>
            <a:ext cx="4745682" cy="2186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dirty="0"/>
              <a:t>“I’m joined to Jesus in a death &amp; resurrection”  </a:t>
            </a:r>
            <a:endParaRPr lang="en-GB" sz="4000" b="1" cap="none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B68C82-E9D7-4F3E-8CA3-BF93CB946E51}"/>
              </a:ext>
            </a:extLst>
          </p:cNvPr>
          <p:cNvSpPr txBox="1">
            <a:spLocks/>
          </p:cNvSpPr>
          <p:nvPr/>
        </p:nvSpPr>
        <p:spPr>
          <a:xfrm>
            <a:off x="7392152" y="2086838"/>
            <a:ext cx="147676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00ADC7"/>
                </a:solidFill>
              </a:rPr>
              <a:t>(</a:t>
            </a:r>
            <a:r>
              <a:rPr lang="en-GB" sz="4000" cap="none" dirty="0">
                <a:solidFill>
                  <a:srgbClr val="00ADC7"/>
                </a:solidFill>
              </a:rPr>
              <a:t>v</a:t>
            </a:r>
            <a:r>
              <a:rPr lang="en-GB" sz="4000" dirty="0">
                <a:solidFill>
                  <a:srgbClr val="00ADC7"/>
                </a:solidFill>
              </a:rPr>
              <a:t>2-10)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6661717" y="103990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(Rom 6:1-14)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346" y="5211766"/>
            <a:ext cx="1444829" cy="60709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B9D29F3-27D8-5031-CF5D-075F3CE22A7F}"/>
              </a:ext>
            </a:extLst>
          </p:cNvPr>
          <p:cNvSpPr txBox="1">
            <a:spLocks/>
          </p:cNvSpPr>
          <p:nvPr/>
        </p:nvSpPr>
        <p:spPr>
          <a:xfrm>
            <a:off x="938003" y="561398"/>
            <a:ext cx="1695450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           If I’m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032D6CA-1324-2334-EC75-629CF4BF5527}"/>
              </a:ext>
            </a:extLst>
          </p:cNvPr>
          <p:cNvSpPr txBox="1">
            <a:spLocks/>
          </p:cNvSpPr>
          <p:nvPr/>
        </p:nvSpPr>
        <p:spPr>
          <a:xfrm>
            <a:off x="2066807" y="729718"/>
            <a:ext cx="370278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saved by grace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04004A-E991-C82F-523A-6EEAAAE2F352}"/>
              </a:ext>
            </a:extLst>
          </p:cNvPr>
          <p:cNvSpPr txBox="1">
            <a:spLocks/>
          </p:cNvSpPr>
          <p:nvPr/>
        </p:nvSpPr>
        <p:spPr>
          <a:xfrm>
            <a:off x="1141374" y="1235827"/>
            <a:ext cx="6226804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 then why not sin all the more?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4297F1-E13E-BD66-F6F8-1C652003989C}"/>
              </a:ext>
            </a:extLst>
          </p:cNvPr>
          <p:cNvSpPr txBox="1">
            <a:spLocks/>
          </p:cNvSpPr>
          <p:nvPr/>
        </p:nvSpPr>
        <p:spPr>
          <a:xfrm>
            <a:off x="7349330" y="1217779"/>
            <a:ext cx="147676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00ADC7"/>
                </a:solidFill>
              </a:rPr>
              <a:t>(</a:t>
            </a:r>
            <a:r>
              <a:rPr lang="en-GB" sz="4000" cap="none" dirty="0">
                <a:solidFill>
                  <a:srgbClr val="00ADC7"/>
                </a:solidFill>
              </a:rPr>
              <a:t>v</a:t>
            </a:r>
            <a:r>
              <a:rPr lang="en-GB" sz="4000" dirty="0">
                <a:solidFill>
                  <a:srgbClr val="00ADC7"/>
                </a:solidFill>
              </a:rPr>
              <a:t>1)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6EAD070-48CF-D9A5-E557-6B4D8DA4427C}"/>
              </a:ext>
            </a:extLst>
          </p:cNvPr>
          <p:cNvSpPr txBox="1">
            <a:spLocks/>
          </p:cNvSpPr>
          <p:nvPr/>
        </p:nvSpPr>
        <p:spPr>
          <a:xfrm>
            <a:off x="1104278" y="1695883"/>
            <a:ext cx="1695450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           No way!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6634C67-38F9-255D-D5A2-C56E2AE3F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803" y="4431245"/>
            <a:ext cx="1903381" cy="1273057"/>
          </a:xfrm>
          <a:prstGeom prst="rect">
            <a:avLst/>
          </a:prstGeom>
          <a:solidFill>
            <a:srgbClr val="00ADC7"/>
          </a:soli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5009356-B6DE-3F7C-D308-BABD3B0F6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5556" y="4469378"/>
            <a:ext cx="1763737" cy="122634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095E360-94DD-EE26-EAE5-B7F011CF3822}"/>
              </a:ext>
            </a:extLst>
          </p:cNvPr>
          <p:cNvSpPr txBox="1">
            <a:spLocks/>
          </p:cNvSpPr>
          <p:nvPr/>
        </p:nvSpPr>
        <p:spPr>
          <a:xfrm>
            <a:off x="2633453" y="4602001"/>
            <a:ext cx="1476768" cy="775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cap="none" dirty="0"/>
              <a:t>*union</a:t>
            </a:r>
            <a:endParaRPr lang="en-GB" b="1" cap="none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55287B-A79F-B20C-CC52-0336812BC251}"/>
              </a:ext>
            </a:extLst>
          </p:cNvPr>
          <p:cNvSpPr txBox="1">
            <a:spLocks/>
          </p:cNvSpPr>
          <p:nvPr/>
        </p:nvSpPr>
        <p:spPr>
          <a:xfrm>
            <a:off x="5358176" y="4664531"/>
            <a:ext cx="2117209" cy="775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cap="none" dirty="0"/>
              <a:t>*master</a:t>
            </a:r>
            <a:endParaRPr lang="en-GB" b="1" cap="none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4B78212-6F17-D304-E8B3-BA492C50E56C}"/>
              </a:ext>
            </a:extLst>
          </p:cNvPr>
          <p:cNvSpPr txBox="1">
            <a:spLocks/>
          </p:cNvSpPr>
          <p:nvPr/>
        </p:nvSpPr>
        <p:spPr>
          <a:xfrm>
            <a:off x="6137006" y="-10918"/>
            <a:ext cx="4745682" cy="2186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dirty="0"/>
              <a:t>“I’ve died to sin”  </a:t>
            </a:r>
            <a:endParaRPr lang="en-GB" sz="4000" b="1" cap="none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470123C-80D7-872A-15B8-B829F5645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9095" y="2602354"/>
            <a:ext cx="1833603" cy="21934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F38C0C6-7939-FEF0-5FBB-CD6F77D084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9814" y="-3010901"/>
            <a:ext cx="2975415" cy="29754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D6956BD-B5AE-A9B4-203C-06F57BB87A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2006" y="-2965105"/>
            <a:ext cx="2975415" cy="297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9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7.40741E-7 L 0.15191 0.8652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87" y="4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285 0.8588 L -0.08733 0.0141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4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0" grpId="0"/>
      <p:bldP spid="12" grpId="0"/>
      <p:bldP spid="13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98" y="-252176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A totally new relationship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6661717" y="103990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(Rom 6:1-14)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9D29F3-27D8-5031-CF5D-075F3CE22A7F}"/>
              </a:ext>
            </a:extLst>
          </p:cNvPr>
          <p:cNvSpPr txBox="1">
            <a:spLocks/>
          </p:cNvSpPr>
          <p:nvPr/>
        </p:nvSpPr>
        <p:spPr>
          <a:xfrm>
            <a:off x="938003" y="561398"/>
            <a:ext cx="7674152" cy="48410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>
              <a:solidFill>
                <a:srgbClr val="000000"/>
              </a:solidFill>
              <a:latin typeface="system-ui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D2FAB1-2662-8369-859E-059AC9E110DB}"/>
              </a:ext>
            </a:extLst>
          </p:cNvPr>
          <p:cNvSpPr txBox="1">
            <a:spLocks/>
          </p:cNvSpPr>
          <p:nvPr/>
        </p:nvSpPr>
        <p:spPr>
          <a:xfrm>
            <a:off x="1069038" y="2237744"/>
            <a:ext cx="7823238" cy="2186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cap="none" dirty="0">
                <a:latin typeface="+mn-lt"/>
              </a:rPr>
              <a:t>3 Or don’t you know that all of us who were </a:t>
            </a:r>
            <a:r>
              <a:rPr lang="en-US" sz="2400" cap="none" dirty="0" err="1">
                <a:latin typeface="+mn-lt"/>
              </a:rPr>
              <a:t>baptised</a:t>
            </a:r>
            <a:r>
              <a:rPr lang="en-US" sz="2400" cap="none" dirty="0">
                <a:latin typeface="+mn-lt"/>
              </a:rPr>
              <a:t> into Christ Jesus were </a:t>
            </a:r>
            <a:r>
              <a:rPr lang="en-US" sz="2400" cap="none" dirty="0" err="1">
                <a:latin typeface="+mn-lt"/>
              </a:rPr>
              <a:t>baptised</a:t>
            </a:r>
            <a:r>
              <a:rPr lang="en-US" sz="2400" cap="none" dirty="0">
                <a:latin typeface="+mn-lt"/>
              </a:rPr>
              <a:t> into his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death</a:t>
            </a:r>
            <a:r>
              <a:rPr lang="en-US" sz="2400" cap="none" dirty="0">
                <a:latin typeface="+mn-lt"/>
              </a:rPr>
              <a:t>? 4 We were therefore buried with him through baptism into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death</a:t>
            </a:r>
            <a:r>
              <a:rPr lang="en-US" sz="2400" cap="none" dirty="0">
                <a:latin typeface="+mn-lt"/>
              </a:rPr>
              <a:t> in order that, just as Christ was </a:t>
            </a:r>
            <a:r>
              <a:rPr lang="en-US" sz="2400" cap="none" dirty="0">
                <a:highlight>
                  <a:srgbClr val="00FFFF"/>
                </a:highlight>
                <a:latin typeface="+mn-lt"/>
              </a:rPr>
              <a:t>raised</a:t>
            </a:r>
            <a:r>
              <a:rPr lang="en-US" sz="2400" cap="none" dirty="0">
                <a:latin typeface="+mn-lt"/>
              </a:rPr>
              <a:t> from the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dead</a:t>
            </a:r>
            <a:r>
              <a:rPr lang="en-US" sz="2400" cap="none" dirty="0">
                <a:latin typeface="+mn-lt"/>
              </a:rPr>
              <a:t> through the glory of the Father, we too may </a:t>
            </a:r>
            <a:r>
              <a:rPr lang="en-US" sz="2400" cap="none" dirty="0">
                <a:highlight>
                  <a:srgbClr val="00FFFF"/>
                </a:highlight>
                <a:latin typeface="+mn-lt"/>
              </a:rPr>
              <a:t>live a new life</a:t>
            </a:r>
            <a:r>
              <a:rPr lang="en-US" sz="2400" cap="none" dirty="0">
                <a:latin typeface="+mn-lt"/>
              </a:rPr>
              <a:t>. 5 For if we have been united with him in a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death</a:t>
            </a:r>
            <a:r>
              <a:rPr lang="en-US" sz="2400" cap="none" dirty="0">
                <a:latin typeface="+mn-lt"/>
              </a:rPr>
              <a:t> like his, we will certainly also be united with him in a </a:t>
            </a:r>
            <a:r>
              <a:rPr lang="en-US" sz="2400" cap="none" dirty="0">
                <a:highlight>
                  <a:srgbClr val="00FFFF"/>
                </a:highlight>
                <a:latin typeface="+mn-lt"/>
              </a:rPr>
              <a:t>resurrection</a:t>
            </a:r>
            <a:r>
              <a:rPr lang="en-US" sz="2400" cap="none" dirty="0">
                <a:latin typeface="+mn-lt"/>
              </a:rPr>
              <a:t> like his. 6 For we know that our old self was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crucified</a:t>
            </a:r>
            <a:r>
              <a:rPr lang="en-US" sz="2400" cap="none" dirty="0">
                <a:latin typeface="+mn-lt"/>
              </a:rPr>
              <a:t> with him so that the body ruled by sin might be done away with, that we should no longer be slaves to sin – 7 because anyone who has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died</a:t>
            </a:r>
            <a:r>
              <a:rPr lang="en-US" sz="2400" cap="none" dirty="0">
                <a:latin typeface="+mn-lt"/>
              </a:rPr>
              <a:t> has been set free from sin. 8 Now if we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died</a:t>
            </a:r>
            <a:r>
              <a:rPr lang="en-US" sz="2400" cap="none" dirty="0">
                <a:latin typeface="+mn-lt"/>
              </a:rPr>
              <a:t> with Christ, we believe that we </a:t>
            </a:r>
            <a:r>
              <a:rPr lang="en-US" sz="2400" cap="none" dirty="0">
                <a:highlight>
                  <a:srgbClr val="00FFFF"/>
                </a:highlight>
                <a:latin typeface="+mn-lt"/>
              </a:rPr>
              <a:t>will also live with him</a:t>
            </a:r>
            <a:r>
              <a:rPr lang="en-US" sz="2400" cap="none" dirty="0">
                <a:latin typeface="+mn-lt"/>
              </a:rPr>
              <a:t>. 9 For we know that since Christ was </a:t>
            </a:r>
            <a:r>
              <a:rPr lang="en-US" sz="2400" cap="none" dirty="0">
                <a:highlight>
                  <a:srgbClr val="00FFFF"/>
                </a:highlight>
                <a:latin typeface="+mn-lt"/>
              </a:rPr>
              <a:t>raised from the dead</a:t>
            </a:r>
            <a:r>
              <a:rPr lang="en-US" sz="2400" cap="none" dirty="0">
                <a:latin typeface="+mn-lt"/>
              </a:rPr>
              <a:t>, he cannot die again; death no longer has mastery over him. 10 The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death he died</a:t>
            </a:r>
            <a:r>
              <a:rPr lang="en-US" sz="2400" cap="none" dirty="0">
                <a:latin typeface="+mn-lt"/>
              </a:rPr>
              <a:t>, he </a:t>
            </a:r>
            <a:r>
              <a:rPr lang="en-US" sz="2400" cap="none" dirty="0">
                <a:highlight>
                  <a:srgbClr val="FFFF00"/>
                </a:highlight>
                <a:latin typeface="+mn-lt"/>
              </a:rPr>
              <a:t>died</a:t>
            </a:r>
            <a:r>
              <a:rPr lang="en-US" sz="2400" cap="none" dirty="0">
                <a:latin typeface="+mn-lt"/>
              </a:rPr>
              <a:t> to sin once for all; but the </a:t>
            </a:r>
            <a:r>
              <a:rPr lang="en-US" sz="2400" cap="none" dirty="0">
                <a:highlight>
                  <a:srgbClr val="00FFFF"/>
                </a:highlight>
                <a:latin typeface="+mn-lt"/>
              </a:rPr>
              <a:t>life he lives, he lives to God</a:t>
            </a:r>
            <a:r>
              <a:rPr lang="en-US" sz="2400" cap="none" dirty="0">
                <a:latin typeface="+mn-lt"/>
              </a:rPr>
              <a:t>.</a:t>
            </a:r>
            <a:endParaRPr lang="en-GB" sz="2400" b="1" cap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600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675F7-C233-4112-B0EE-9F728686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598" y="-252176"/>
            <a:ext cx="8432323" cy="1676346"/>
          </a:xfrm>
        </p:spPr>
        <p:txBody>
          <a:bodyPr>
            <a:normAutofit/>
          </a:bodyPr>
          <a:lstStyle/>
          <a:p>
            <a:r>
              <a:rPr lang="en-GB" u="sng" dirty="0"/>
              <a:t>A totally new relationship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F6BE4-5BB1-45DB-B293-2682D17E3D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64" t="29152" r="60980" b="53311"/>
          <a:stretch/>
        </p:blipFill>
        <p:spPr>
          <a:xfrm rot="5400000">
            <a:off x="-3634132" y="2356962"/>
            <a:ext cx="7601726" cy="13805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E354A2-35CE-4882-8CBE-9757A973BA1F}"/>
              </a:ext>
            </a:extLst>
          </p:cNvPr>
          <p:cNvSpPr/>
          <p:nvPr/>
        </p:nvSpPr>
        <p:spPr>
          <a:xfrm>
            <a:off x="-1490041" y="5896976"/>
            <a:ext cx="11489634" cy="13517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C6EC093-30B3-4DEA-A143-19B79F10D415}"/>
              </a:ext>
            </a:extLst>
          </p:cNvPr>
          <p:cNvSpPr txBox="1">
            <a:spLocks/>
          </p:cNvSpPr>
          <p:nvPr/>
        </p:nvSpPr>
        <p:spPr>
          <a:xfrm>
            <a:off x="2829165" y="1467282"/>
            <a:ext cx="4745682" cy="2186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dirty="0"/>
              <a:t>“I’m joined to Jesus in a death &amp; resurrection”  </a:t>
            </a:r>
            <a:endParaRPr lang="en-GB" sz="4000" b="1" cap="none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B68C82-E9D7-4F3E-8CA3-BF93CB946E51}"/>
              </a:ext>
            </a:extLst>
          </p:cNvPr>
          <p:cNvSpPr txBox="1">
            <a:spLocks/>
          </p:cNvSpPr>
          <p:nvPr/>
        </p:nvSpPr>
        <p:spPr>
          <a:xfrm>
            <a:off x="7392152" y="2086838"/>
            <a:ext cx="147676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00ADC7"/>
                </a:solidFill>
              </a:rPr>
              <a:t>(</a:t>
            </a:r>
            <a:r>
              <a:rPr lang="en-GB" sz="4000" cap="none" dirty="0">
                <a:solidFill>
                  <a:srgbClr val="00ADC7"/>
                </a:solidFill>
              </a:rPr>
              <a:t>v</a:t>
            </a:r>
            <a:r>
              <a:rPr lang="en-GB" sz="4000" dirty="0">
                <a:solidFill>
                  <a:srgbClr val="00ADC7"/>
                </a:solidFill>
              </a:rPr>
              <a:t>2-10)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C71DAC5C-49DE-4389-AAFB-DA0EFD127741}"/>
              </a:ext>
            </a:extLst>
          </p:cNvPr>
          <p:cNvSpPr txBox="1">
            <a:spLocks/>
          </p:cNvSpPr>
          <p:nvPr/>
        </p:nvSpPr>
        <p:spPr>
          <a:xfrm>
            <a:off x="6661717" y="103990"/>
            <a:ext cx="446111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rgbClr val="00ADC7"/>
                </a:solidFill>
              </a:rPr>
              <a:t>(Rom 6:1-14)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70461132-E19D-4710-9A27-00F916C54AAF}"/>
              </a:ext>
            </a:extLst>
          </p:cNvPr>
          <p:cNvSpPr txBox="1">
            <a:spLocks/>
          </p:cNvSpPr>
          <p:nvPr/>
        </p:nvSpPr>
        <p:spPr>
          <a:xfrm>
            <a:off x="7435466" y="3710274"/>
            <a:ext cx="239150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00ADC7"/>
                </a:solidFill>
              </a:rPr>
              <a:t>(</a:t>
            </a:r>
            <a:r>
              <a:rPr lang="en-GB" sz="4000" cap="none" dirty="0">
                <a:solidFill>
                  <a:srgbClr val="00ADC7"/>
                </a:solidFill>
              </a:rPr>
              <a:t>v</a:t>
            </a:r>
            <a:r>
              <a:rPr lang="en-GB" sz="4000" dirty="0">
                <a:solidFill>
                  <a:srgbClr val="00ADC7"/>
                </a:solidFill>
              </a:rPr>
              <a:t>12-14)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B30EB2A6-EE7A-42CD-853B-22D917AE620C}"/>
              </a:ext>
            </a:extLst>
          </p:cNvPr>
          <p:cNvSpPr txBox="1">
            <a:spLocks/>
          </p:cNvSpPr>
          <p:nvPr/>
        </p:nvSpPr>
        <p:spPr>
          <a:xfrm>
            <a:off x="7435467" y="3031151"/>
            <a:ext cx="239150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00ADC7"/>
                </a:solidFill>
              </a:rPr>
              <a:t>(</a:t>
            </a:r>
            <a:r>
              <a:rPr lang="en-GB" sz="4000" cap="none" dirty="0">
                <a:solidFill>
                  <a:srgbClr val="00ADC7"/>
                </a:solidFill>
              </a:rPr>
              <a:t>v</a:t>
            </a:r>
            <a:r>
              <a:rPr lang="en-GB" sz="4000" dirty="0">
                <a:solidFill>
                  <a:srgbClr val="00ADC7"/>
                </a:solidFill>
              </a:rPr>
              <a:t>11)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1F9FEC-82EA-408B-885B-5258CE926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346" y="5211766"/>
            <a:ext cx="1444829" cy="60709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B9D29F3-27D8-5031-CF5D-075F3CE22A7F}"/>
              </a:ext>
            </a:extLst>
          </p:cNvPr>
          <p:cNvSpPr txBox="1">
            <a:spLocks/>
          </p:cNvSpPr>
          <p:nvPr/>
        </p:nvSpPr>
        <p:spPr>
          <a:xfrm>
            <a:off x="938003" y="561398"/>
            <a:ext cx="1695450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           If I’m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032D6CA-1324-2334-EC75-629CF4BF5527}"/>
              </a:ext>
            </a:extLst>
          </p:cNvPr>
          <p:cNvSpPr txBox="1">
            <a:spLocks/>
          </p:cNvSpPr>
          <p:nvPr/>
        </p:nvSpPr>
        <p:spPr>
          <a:xfrm>
            <a:off x="2066807" y="729718"/>
            <a:ext cx="3702785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saved by grace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A04004A-E991-C82F-523A-6EEAAAE2F352}"/>
              </a:ext>
            </a:extLst>
          </p:cNvPr>
          <p:cNvSpPr txBox="1">
            <a:spLocks/>
          </p:cNvSpPr>
          <p:nvPr/>
        </p:nvSpPr>
        <p:spPr>
          <a:xfrm>
            <a:off x="1141374" y="1235827"/>
            <a:ext cx="6226804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 then why not sin all the more?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4297F1-E13E-BD66-F6F8-1C652003989C}"/>
              </a:ext>
            </a:extLst>
          </p:cNvPr>
          <p:cNvSpPr txBox="1">
            <a:spLocks/>
          </p:cNvSpPr>
          <p:nvPr/>
        </p:nvSpPr>
        <p:spPr>
          <a:xfrm>
            <a:off x="7349330" y="1217779"/>
            <a:ext cx="1476768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rgbClr val="00ADC7"/>
                </a:solidFill>
              </a:rPr>
              <a:t>(</a:t>
            </a:r>
            <a:r>
              <a:rPr lang="en-GB" sz="4000" cap="none" dirty="0">
                <a:solidFill>
                  <a:srgbClr val="00ADC7"/>
                </a:solidFill>
              </a:rPr>
              <a:t>v</a:t>
            </a:r>
            <a:r>
              <a:rPr lang="en-GB" sz="4000" dirty="0">
                <a:solidFill>
                  <a:srgbClr val="00ADC7"/>
                </a:solidFill>
              </a:rPr>
              <a:t>1)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6EAD070-48CF-D9A5-E557-6B4D8DA4427C}"/>
              </a:ext>
            </a:extLst>
          </p:cNvPr>
          <p:cNvSpPr txBox="1">
            <a:spLocks/>
          </p:cNvSpPr>
          <p:nvPr/>
        </p:nvSpPr>
        <p:spPr>
          <a:xfrm>
            <a:off x="1104278" y="1695883"/>
            <a:ext cx="1695450" cy="920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cap="none" dirty="0"/>
              <a:t>           No way!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5C8BBDD-509B-AEB1-5242-FE46DE9D37F9}"/>
              </a:ext>
            </a:extLst>
          </p:cNvPr>
          <p:cNvSpPr txBox="1">
            <a:spLocks/>
          </p:cNvSpPr>
          <p:nvPr/>
        </p:nvSpPr>
        <p:spPr>
          <a:xfrm>
            <a:off x="3294780" y="2937619"/>
            <a:ext cx="7720222" cy="10400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dirty="0">
                <a:sym typeface="Wingdings" panose="05000000000000000000" pitchFamily="2" charset="2"/>
              </a:rPr>
              <a:t> </a:t>
            </a:r>
            <a:r>
              <a:rPr lang="en-GB" sz="4000" cap="none" dirty="0"/>
              <a:t>Think on it!</a:t>
            </a:r>
            <a:endParaRPr lang="en-GB" sz="4000" b="1" cap="none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82F83D9-CD51-601C-AAC6-083B98E081F2}"/>
              </a:ext>
            </a:extLst>
          </p:cNvPr>
          <p:cNvSpPr txBox="1">
            <a:spLocks/>
          </p:cNvSpPr>
          <p:nvPr/>
        </p:nvSpPr>
        <p:spPr>
          <a:xfrm>
            <a:off x="3294780" y="3531880"/>
            <a:ext cx="7720222" cy="10400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dirty="0">
                <a:sym typeface="Wingdings" panose="05000000000000000000" pitchFamily="2" charset="2"/>
              </a:rPr>
              <a:t> </a:t>
            </a:r>
            <a:r>
              <a:rPr lang="en-GB" sz="4000" cap="none" dirty="0"/>
              <a:t>Act on it!</a:t>
            </a:r>
            <a:endParaRPr lang="en-GB" sz="4000" b="1" cap="none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6634C67-38F9-255D-D5A2-C56E2AE3F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803" y="4431245"/>
            <a:ext cx="1903381" cy="1273057"/>
          </a:xfrm>
          <a:prstGeom prst="rect">
            <a:avLst/>
          </a:prstGeom>
          <a:solidFill>
            <a:srgbClr val="00ADC7"/>
          </a:solidFill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5009356-B6DE-3F7C-D308-BABD3B0F6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5556" y="4469378"/>
            <a:ext cx="1763737" cy="1226349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095E360-94DD-EE26-EAE5-B7F011CF3822}"/>
              </a:ext>
            </a:extLst>
          </p:cNvPr>
          <p:cNvSpPr txBox="1">
            <a:spLocks/>
          </p:cNvSpPr>
          <p:nvPr/>
        </p:nvSpPr>
        <p:spPr>
          <a:xfrm>
            <a:off x="2633453" y="4602001"/>
            <a:ext cx="1476768" cy="775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cap="none" dirty="0"/>
              <a:t>*union</a:t>
            </a:r>
            <a:endParaRPr lang="en-GB" b="1" cap="none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55287B-A79F-B20C-CC52-0336812BC251}"/>
              </a:ext>
            </a:extLst>
          </p:cNvPr>
          <p:cNvSpPr txBox="1">
            <a:spLocks/>
          </p:cNvSpPr>
          <p:nvPr/>
        </p:nvSpPr>
        <p:spPr>
          <a:xfrm>
            <a:off x="5358176" y="4664531"/>
            <a:ext cx="2117209" cy="775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cap="none" dirty="0"/>
              <a:t>*master</a:t>
            </a:r>
            <a:endParaRPr lang="en-GB" b="1" cap="none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4B78212-6F17-D304-E8B3-BA492C50E56C}"/>
              </a:ext>
            </a:extLst>
          </p:cNvPr>
          <p:cNvSpPr txBox="1">
            <a:spLocks/>
          </p:cNvSpPr>
          <p:nvPr/>
        </p:nvSpPr>
        <p:spPr>
          <a:xfrm>
            <a:off x="6137006" y="-10918"/>
            <a:ext cx="4745682" cy="21868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dirty="0"/>
              <a:t>“I’ve died to sin”  </a:t>
            </a:r>
            <a:endParaRPr lang="en-GB" sz="4000" b="1" cap="none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470123C-80D7-872A-15B8-B829F5645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9095" y="2602354"/>
            <a:ext cx="1833603" cy="219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90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15" grpId="0"/>
      <p:bldP spid="1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Office PowerPoint</Application>
  <PresentationFormat>On-screen Show (4:3)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system-ui</vt:lpstr>
      <vt:lpstr>Tw Cen MT</vt:lpstr>
      <vt:lpstr>Tw Cen MT Condensed</vt:lpstr>
      <vt:lpstr>Wingdings</vt:lpstr>
      <vt:lpstr>Wingdings 3</vt:lpstr>
      <vt:lpstr>Integral</vt:lpstr>
      <vt:lpstr>A Totally new relationship Romans 6:1-14</vt:lpstr>
      <vt:lpstr>A totally new relationship</vt:lpstr>
      <vt:lpstr>A totally new relationship</vt:lpstr>
      <vt:lpstr>A totally new relationship</vt:lpstr>
      <vt:lpstr>A totally new relationship</vt:lpstr>
      <vt:lpstr>A totally new relationship</vt:lpstr>
      <vt:lpstr>A totally new relationship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Unashamed #3 Romans 1:8-15</dc:title>
  <dc:creator>Charlie Newcombe</dc:creator>
  <cp:lastModifiedBy>Kate Reamsnyder</cp:lastModifiedBy>
  <cp:revision>165</cp:revision>
  <dcterms:created xsi:type="dcterms:W3CDTF">2019-05-09T10:16:46Z</dcterms:created>
  <dcterms:modified xsi:type="dcterms:W3CDTF">2026-09-28T14:01:28Z</dcterms:modified>
</cp:coreProperties>
</file>