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42" r:id="rId1"/>
  </p:sldMasterIdLst>
  <p:notesMasterIdLst>
    <p:notesMasterId r:id="rId6"/>
  </p:notesMasterIdLst>
  <p:sldIdLst>
    <p:sldId id="276" r:id="rId2"/>
    <p:sldId id="280" r:id="rId3"/>
    <p:sldId id="281" r:id="rId4"/>
    <p:sldId id="262" r:id="rId5"/>
  </p:sldIdLst>
  <p:sldSz cx="9144000" cy="6858000" type="screen4x3"/>
  <p:notesSz cx="6858000" cy="9144000"/>
  <p:embeddedFontLst>
    <p:embeddedFont>
      <p:font typeface="Corbel" panose="020B0503020204020204" pitchFamily="34" charset="0"/>
      <p:regular r:id="rId7"/>
      <p:bold r:id="rId8"/>
      <p:italic r:id="rId9"/>
      <p:boldItalic r:id="rId10"/>
    </p:embeddedFont>
    <p:embeddedFont>
      <p:font typeface="Fredoka" pitchFamily="2" charset="-79"/>
      <p:regular r:id="rId11"/>
      <p:bold r:id="rId12"/>
    </p:embeddedFont>
    <p:embeddedFont>
      <p:font typeface="Fredoka SemiBold" pitchFamily="2" charset="-79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478E88-035E-41E0-85F1-12487149F288}">
  <a:tblStyle styleId="{97478E88-035E-41E0-85F1-12487149F2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>
      <p:cViewPr varScale="1">
        <p:scale>
          <a:sx n="80" d="100"/>
          <a:sy n="80" d="100"/>
        </p:scale>
        <p:origin x="216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3525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3525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713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>
          <a:extLst>
            <a:ext uri="{FF2B5EF4-FFF2-40B4-BE49-F238E27FC236}">
              <a16:creationId xmlns:a16="http://schemas.microsoft.com/office/drawing/2014/main" id="{8657F211-EC83-BEFB-EC37-A4EF2118B3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>
            <a:extLst>
              <a:ext uri="{FF2B5EF4-FFF2-40B4-BE49-F238E27FC236}">
                <a16:creationId xmlns:a16="http://schemas.microsoft.com/office/drawing/2014/main" id="{7DEC55A4-B1F6-8C31-9BEC-6B635F978D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>
            <a:extLst>
              <a:ext uri="{FF2B5EF4-FFF2-40B4-BE49-F238E27FC236}">
                <a16:creationId xmlns:a16="http://schemas.microsoft.com/office/drawing/2014/main" id="{AE3A0042-81EB-2489-F36E-B45367F810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3525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659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>
          <a:extLst>
            <a:ext uri="{FF2B5EF4-FFF2-40B4-BE49-F238E27FC236}">
              <a16:creationId xmlns:a16="http://schemas.microsoft.com/office/drawing/2014/main" id="{BEF1BB5C-CEA9-7D97-00BB-1F19C33867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>
            <a:extLst>
              <a:ext uri="{FF2B5EF4-FFF2-40B4-BE49-F238E27FC236}">
                <a16:creationId xmlns:a16="http://schemas.microsoft.com/office/drawing/2014/main" id="{C2B15AAB-0711-DABA-344C-D9A93BAAE2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>
            <a:extLst>
              <a:ext uri="{FF2B5EF4-FFF2-40B4-BE49-F238E27FC236}">
                <a16:creationId xmlns:a16="http://schemas.microsoft.com/office/drawing/2014/main" id="{D2AF0AFC-5AF5-611D-2249-858FF5CED44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12800"/>
            <a:ext cx="5343525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125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59551-F7BE-45E5-9188-40293F10F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EAB2E-5377-4638-B4DB-A78D214DF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362E8-8513-4A05-8BF6-41623A05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D27DA-6A14-42C0-821B-609F706D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8AF3A-9945-4DDA-8041-8FD36929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182876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DA9A-D760-4CAA-92E6-678E3A118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09F7F9-2912-47C4-9F53-7D9AD315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381A6-5484-43F1-AFB1-0C17B2CCB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3DEF5-E130-47C8-A301-6094D855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FA66A-61EF-4DEF-BBA5-E01B0486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62323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6293D6-78E4-4AC1-A315-5F468474F9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4AF67-DCAB-45B2-9339-09D63B9C5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B3D96-22EB-4706-8599-9EB3B1A1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FD665-82AE-4B8D-BAA6-0F6A9E25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C330D-8716-41FD-8B1D-A2F47817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115998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A84E-6078-45E9-997D-E24CAC3C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E33C1-A9C1-404B-9E86-292F107B3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20086-05AD-44B8-BF4C-39FC9BA98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301FC-3C00-4346-8605-09417453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EEAB7-7661-475E-AA57-4FF7D6BC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85931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D1A9-5B9C-4440-A2A5-5571C612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0186AB-F5E8-421E-A191-5A6D35453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0D86-9192-4511-B079-E8F7FD80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73670-B4AD-4FC5-B793-8A93D247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544D-1118-4ACB-8F0D-9668A42E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150479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E362-E30B-4A73-8F34-AEB2A4B33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FD185-F5D3-447B-BF57-1CED89D524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76D7D9-CD6E-4D09-A395-041F6DEE42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10D1D-BC0D-4735-956F-A8B31969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248A6-94CE-4944-B0E3-95D08C70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2E6AD-9E74-40CC-898B-DB78CBF3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930211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A227E-5581-4F45-8E91-675F2EBC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37F49-C3A3-4304-A639-13C053394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7FE19-52A5-454C-BF17-FF2811BA0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8A769-D7AF-4744-A30E-5364D5D32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4A5DF7-23AF-4DBB-80E1-7C6E475CA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526D82-6EF8-4555-934D-B0B5490C9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2C5C8B-114A-4B20-87AC-78012D6D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D58D7-D65E-45DA-9FAB-15DD5C189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86887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E4CA7-9E0F-450A-BDAF-1F20D44B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46102A-2B28-4E72-A019-6CAB64569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0A73F-6A58-4FCA-97A1-C1B5D0C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D1588-8B87-47B1-B6D8-8C98F9A7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87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B4E2D-30BD-49D1-8755-59BEDD755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85658F-0350-4820-BE59-EFBFE097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699B6-A6B3-4B16-A2C5-6AD7D7BE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68254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8632-6646-421D-98E0-AFEAD788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6A2F-2919-47A9-B6A5-CE1635323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B0579-0446-44EC-BE62-B922BCAA1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10B46-FC13-4C4F-AFD2-882CBFF3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B4FBC-5FD4-478D-A3AB-CD2A8F1B4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7F938A-2BA6-499B-84CD-15802BAF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26452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CC403-FB28-4AD2-A627-2DBB938E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099422-1E5A-4088-84EE-BC18F8DD6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50584-9D9F-4613-9E2B-C2D48DD56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934AE-DA53-4FE2-959B-E898FB79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7E567-7B66-44AF-9CC9-A03CA7B6A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45EABB-E788-4D73-A74C-13358A61E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024718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ECB117-3C33-49FA-9133-7F8ECFE60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8CA8F-8799-4E9E-86D4-0C82C49AD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C5EB8-EC34-48C4-B74F-1D00160F1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1C22E-7535-4890-BA33-C97DA21A0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A35C6-6D50-43A9-92FD-62356F481E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591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/>
        </p:nvSpPr>
        <p:spPr>
          <a:xfrm>
            <a:off x="492369" y="1142024"/>
            <a:ext cx="8187397" cy="469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Today: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Weekend away next weekend! </a:t>
            </a: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Laura will be in the foyer after the service with a card reader to pay for the weekend away. Day visitors still welcome! Talk to Laura Carter if you’d like to sign up.</a:t>
            </a:r>
          </a:p>
          <a:p>
            <a:pPr algn="ctr">
              <a:lnSpc>
                <a:spcPct val="150000"/>
              </a:lnSpc>
            </a:pPr>
            <a:endParaRPr lang="en-GB" sz="2400" dirty="0">
              <a:solidFill>
                <a:schemeClr val="bg1"/>
              </a:solidFill>
              <a:latin typeface="Fredoka" pitchFamily="2" charset="-79"/>
              <a:cs typeface="Fredoka" pitchFamily="2" charset="-79"/>
              <a:sym typeface="Corbel"/>
            </a:endParaRP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No service at SMPS on Sunday 12</a:t>
            </a:r>
            <a:r>
              <a:rPr lang="en-GB" sz="2400" b="1" baseline="30000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th</a:t>
            </a:r>
            <a:r>
              <a:rPr lang="en-GB" sz="24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 May.</a:t>
            </a:r>
            <a:endParaRPr lang="en-GB" sz="2400" dirty="0">
              <a:solidFill>
                <a:schemeClr val="bg1"/>
              </a:solidFill>
              <a:latin typeface="Fredoka" pitchFamily="2" charset="-79"/>
              <a:cs typeface="Fredoka" pitchFamily="2" charset="-79"/>
              <a:sym typeface="Corbel"/>
            </a:endParaRPr>
          </a:p>
          <a:p>
            <a:pPr algn="ctr">
              <a:lnSpc>
                <a:spcPct val="150000"/>
              </a:lnSpc>
            </a:pPr>
            <a:endParaRPr lang="en-GB" sz="2400" dirty="0">
              <a:solidFill>
                <a:schemeClr val="bg1"/>
              </a:solidFill>
              <a:latin typeface="Fredoka" pitchFamily="2" charset="-79"/>
              <a:cs typeface="Fredoka" pitchFamily="2" charset="-79"/>
              <a:sym typeface="Corbel"/>
            </a:endParaRPr>
          </a:p>
          <a:p>
            <a:pPr algn="ctr">
              <a:lnSpc>
                <a:spcPct val="150000"/>
              </a:lnSpc>
            </a:pPr>
            <a:endParaRPr lang="en-GB" sz="2400" u="sng" dirty="0">
              <a:solidFill>
                <a:schemeClr val="bg1"/>
              </a:solidFill>
              <a:latin typeface="Arial Rounded MT Bold" panose="020F0704030504030204" pitchFamily="34" charset="77"/>
              <a:sym typeface="Corbe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CA6781-36FB-4487-8997-F4B46517184F}"/>
              </a:ext>
            </a:extLst>
          </p:cNvPr>
          <p:cNvSpPr txBox="1"/>
          <p:nvPr/>
        </p:nvSpPr>
        <p:spPr>
          <a:xfrm>
            <a:off x="660758" y="262062"/>
            <a:ext cx="7822483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Fredoka" pitchFamily="2" charset="-79"/>
                <a:ea typeface="Corbel"/>
                <a:cs typeface="Fredoka" pitchFamily="2" charset="-79"/>
                <a:sym typeface="Corbel"/>
              </a:rPr>
              <a:t>Church Family News</a:t>
            </a:r>
            <a:endParaRPr lang="en-GB" sz="3200" b="1" dirty="0">
              <a:solidFill>
                <a:schemeClr val="bg1"/>
              </a:solidFill>
              <a:latin typeface="Fredoka" pitchFamily="2" charset="-79"/>
              <a:cs typeface="Fredoka" pitchFamily="2" charset="-79"/>
              <a:sym typeface="Corbe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C1131D-CEB3-8066-6CEE-AD35D8353BB4}"/>
              </a:ext>
            </a:extLst>
          </p:cNvPr>
          <p:cNvSpPr/>
          <p:nvPr/>
        </p:nvSpPr>
        <p:spPr>
          <a:xfrm>
            <a:off x="-340775" y="5452283"/>
            <a:ext cx="9853683" cy="14057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>
          <a:extLst>
            <a:ext uri="{FF2B5EF4-FFF2-40B4-BE49-F238E27FC236}">
              <a16:creationId xmlns:a16="http://schemas.microsoft.com/office/drawing/2014/main" id="{FB0CA727-3643-82D4-7C3E-E859730CA5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>
            <a:extLst>
              <a:ext uri="{FF2B5EF4-FFF2-40B4-BE49-F238E27FC236}">
                <a16:creationId xmlns:a16="http://schemas.microsoft.com/office/drawing/2014/main" id="{04B1C7A1-4751-7DE6-5991-3CB6E9E52C5A}"/>
              </a:ext>
            </a:extLst>
          </p:cNvPr>
          <p:cNvSpPr txBox="1"/>
          <p:nvPr/>
        </p:nvSpPr>
        <p:spPr>
          <a:xfrm>
            <a:off x="492369" y="1142024"/>
            <a:ext cx="8187397" cy="469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Today: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The Carpenter’s Arms: </a:t>
            </a: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Sunday 5</a:t>
            </a:r>
            <a:r>
              <a:rPr lang="en-GB" sz="2400" baseline="300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 May, 3pm, The </a:t>
            </a:r>
            <a:r>
              <a:rPr lang="en-GB" sz="2400" dirty="0" err="1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Coneygear</a:t>
            </a: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 Centre</a:t>
            </a:r>
          </a:p>
          <a:p>
            <a:pPr algn="ctr">
              <a:lnSpc>
                <a:spcPct val="150000"/>
              </a:lnSpc>
            </a:pPr>
            <a:endParaRPr lang="en-GB" sz="2400" u="sng" dirty="0">
              <a:solidFill>
                <a:schemeClr val="bg1"/>
              </a:solidFill>
              <a:latin typeface="Arial Rounded MT Bold" panose="020F0704030504030204" pitchFamily="34" charset="77"/>
              <a:sym typeface="Corbe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B7C1A9-FF4B-5577-59C5-640822B514BF}"/>
              </a:ext>
            </a:extLst>
          </p:cNvPr>
          <p:cNvSpPr txBox="1"/>
          <p:nvPr/>
        </p:nvSpPr>
        <p:spPr>
          <a:xfrm>
            <a:off x="660758" y="262062"/>
            <a:ext cx="7822483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Fredoka" pitchFamily="2" charset="-79"/>
                <a:ea typeface="Corbel"/>
                <a:cs typeface="Fredoka" pitchFamily="2" charset="-79"/>
                <a:sym typeface="Corbel"/>
              </a:rPr>
              <a:t>Church Family News</a:t>
            </a:r>
            <a:endParaRPr lang="en-GB" sz="3200" b="1" dirty="0">
              <a:solidFill>
                <a:schemeClr val="bg1"/>
              </a:solidFill>
              <a:latin typeface="Fredoka" pitchFamily="2" charset="-79"/>
              <a:cs typeface="Fredoka" pitchFamily="2" charset="-79"/>
              <a:sym typeface="Corbe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4236D2-6DC1-6DC8-337B-2B41A513934C}"/>
              </a:ext>
            </a:extLst>
          </p:cNvPr>
          <p:cNvSpPr/>
          <p:nvPr/>
        </p:nvSpPr>
        <p:spPr>
          <a:xfrm>
            <a:off x="-340775" y="5452283"/>
            <a:ext cx="9853683" cy="14057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5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>
          <a:extLst>
            <a:ext uri="{FF2B5EF4-FFF2-40B4-BE49-F238E27FC236}">
              <a16:creationId xmlns:a16="http://schemas.microsoft.com/office/drawing/2014/main" id="{DC496002-320C-11F1-6627-BA4F4145B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>
            <a:extLst>
              <a:ext uri="{FF2B5EF4-FFF2-40B4-BE49-F238E27FC236}">
                <a16:creationId xmlns:a16="http://schemas.microsoft.com/office/drawing/2014/main" id="{FE7887C7-BAD7-763C-E859-AE317E279D51}"/>
              </a:ext>
            </a:extLst>
          </p:cNvPr>
          <p:cNvSpPr txBox="1"/>
          <p:nvPr/>
        </p:nvSpPr>
        <p:spPr>
          <a:xfrm>
            <a:off x="492369" y="1142024"/>
            <a:ext cx="8187397" cy="4699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This week:</a:t>
            </a:r>
          </a:p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bg1"/>
                </a:solidFill>
                <a:latin typeface="Fredoka SemiBold" pitchFamily="2" charset="-79"/>
                <a:cs typeface="Fredoka SemiBold" pitchFamily="2" charset="-79"/>
                <a:sym typeface="Corbel"/>
              </a:rPr>
              <a:t>Church Prayer Meeting: </a:t>
            </a: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Wednesday 8</a:t>
            </a:r>
            <a:r>
              <a:rPr lang="en-GB" sz="2400" baseline="300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 May</a:t>
            </a:r>
            <a:r>
              <a:rPr lang="en-GB" sz="240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orbel"/>
              </a:rPr>
              <a:t>, 7:30pm, St Mary’s Parish Hall</a:t>
            </a:r>
            <a:endParaRPr lang="en-GB" sz="2400" u="sng" dirty="0">
              <a:solidFill>
                <a:schemeClr val="bg1"/>
              </a:solidFill>
              <a:latin typeface="Arial Rounded MT Bold" panose="020F0704030504030204" pitchFamily="34" charset="77"/>
              <a:sym typeface="Corbe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D3EA35-4515-ADA4-3B95-A4E24CB12651}"/>
              </a:ext>
            </a:extLst>
          </p:cNvPr>
          <p:cNvSpPr txBox="1"/>
          <p:nvPr/>
        </p:nvSpPr>
        <p:spPr>
          <a:xfrm>
            <a:off x="660758" y="262062"/>
            <a:ext cx="7822483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3200" b="1" dirty="0">
                <a:solidFill>
                  <a:schemeClr val="bg1"/>
                </a:solidFill>
                <a:latin typeface="Fredoka" pitchFamily="2" charset="-79"/>
                <a:ea typeface="Corbel"/>
                <a:cs typeface="Fredoka" pitchFamily="2" charset="-79"/>
                <a:sym typeface="Corbel"/>
              </a:rPr>
              <a:t>Church Family News</a:t>
            </a:r>
            <a:endParaRPr lang="en-GB" sz="3200" b="1" dirty="0">
              <a:solidFill>
                <a:schemeClr val="bg1"/>
              </a:solidFill>
              <a:latin typeface="Fredoka" pitchFamily="2" charset="-79"/>
              <a:cs typeface="Fredoka" pitchFamily="2" charset="-79"/>
              <a:sym typeface="Corbe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78B1C5-0C9C-2AD4-9F4B-1E45F062F71D}"/>
              </a:ext>
            </a:extLst>
          </p:cNvPr>
          <p:cNvSpPr/>
          <p:nvPr/>
        </p:nvSpPr>
        <p:spPr>
          <a:xfrm>
            <a:off x="-340775" y="5452283"/>
            <a:ext cx="9853683" cy="14057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1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16">
            <a:extLst>
              <a:ext uri="{FF2B5EF4-FFF2-40B4-BE49-F238E27FC236}">
                <a16:creationId xmlns:a16="http://schemas.microsoft.com/office/drawing/2014/main" id="{0762B115-19A2-1496-473D-292A35E34A31}"/>
              </a:ext>
            </a:extLst>
          </p:cNvPr>
          <p:cNvSpPr txBox="1"/>
          <p:nvPr/>
        </p:nvSpPr>
        <p:spPr>
          <a:xfrm>
            <a:off x="28614" y="501904"/>
            <a:ext cx="3029896" cy="931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Fredoka SemiBold" pitchFamily="2" charset="-79"/>
                <a:ea typeface="Corbel"/>
                <a:cs typeface="Fredoka SemiBold" pitchFamily="2" charset="-79"/>
                <a:sym typeface="Corbel"/>
              </a:rPr>
              <a:t>Children’s &amp; Youth 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Fredoka SemiBold" pitchFamily="2" charset="-79"/>
                <a:ea typeface="Corbel"/>
                <a:cs typeface="Fredoka SemiBold" pitchFamily="2" charset="-79"/>
                <a:sym typeface="Corbel"/>
              </a:rPr>
              <a:t>Groups:</a:t>
            </a:r>
            <a:endParaRPr sz="2800" b="1" dirty="0">
              <a:solidFill>
                <a:schemeClr val="bg1"/>
              </a:solidFill>
              <a:latin typeface="Fredoka SemiBold" pitchFamily="2" charset="-79"/>
              <a:cs typeface="Fredoka SemiBold" pitchFamily="2" charset="-79"/>
            </a:endParaRPr>
          </a:p>
        </p:txBody>
      </p:sp>
      <p:sp>
        <p:nvSpPr>
          <p:cNvPr id="7" name="Google Shape;108;p16">
            <a:extLst>
              <a:ext uri="{FF2B5EF4-FFF2-40B4-BE49-F238E27FC236}">
                <a16:creationId xmlns:a16="http://schemas.microsoft.com/office/drawing/2014/main" id="{FDF9CA04-169C-2751-7F29-6A3F2D8070C0}"/>
              </a:ext>
            </a:extLst>
          </p:cNvPr>
          <p:cNvSpPr txBox="1"/>
          <p:nvPr/>
        </p:nvSpPr>
        <p:spPr>
          <a:xfrm>
            <a:off x="7245259" y="262185"/>
            <a:ext cx="1852760" cy="1249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SzPts val="3200"/>
            </a:pPr>
            <a:r>
              <a:rPr lang="en-GB" sz="2800" dirty="0">
                <a:solidFill>
                  <a:schemeClr val="bg1"/>
                </a:solidFill>
                <a:latin typeface="Fredoka" pitchFamily="2" charset="-79"/>
                <a:cs typeface="Fredoka" pitchFamily="2" charset="-79"/>
                <a:sym typeface="Calibri"/>
              </a:rPr>
              <a:t>Susan</a:t>
            </a:r>
            <a:endParaRPr dirty="0">
              <a:solidFill>
                <a:schemeClr val="bg1"/>
              </a:solidFill>
              <a:latin typeface="Fredoka" pitchFamily="2" charset="-79"/>
              <a:cs typeface="Fredoka" pitchFamily="2" charset="-79"/>
            </a:endParaRPr>
          </a:p>
          <a:p>
            <a:pPr algn="ctr">
              <a:lnSpc>
                <a:spcPct val="90000"/>
              </a:lnSpc>
              <a:buSzPts val="1800"/>
            </a:pPr>
            <a:r>
              <a:rPr lang="en-GB" sz="1400" dirty="0">
                <a:solidFill>
                  <a:schemeClr val="bg1"/>
                </a:solidFill>
                <a:latin typeface="Fredoka" pitchFamily="2" charset="-79"/>
                <a:ea typeface="Calibri"/>
                <a:cs typeface="Fredoka" pitchFamily="2" charset="-79"/>
                <a:sym typeface="Calibri"/>
              </a:rPr>
              <a:t>(Safeguarding </a:t>
            </a:r>
            <a:br>
              <a:rPr lang="en-GB" sz="1400" dirty="0">
                <a:solidFill>
                  <a:schemeClr val="bg1"/>
                </a:solidFill>
                <a:latin typeface="Fredoka" pitchFamily="2" charset="-79"/>
                <a:ea typeface="Calibri"/>
                <a:cs typeface="Fredoka" pitchFamily="2" charset="-79"/>
                <a:sym typeface="Calibri"/>
              </a:rPr>
            </a:br>
            <a:r>
              <a:rPr lang="en-GB" sz="1400" dirty="0">
                <a:solidFill>
                  <a:schemeClr val="bg1"/>
                </a:solidFill>
                <a:latin typeface="Fredoka" pitchFamily="2" charset="-79"/>
                <a:ea typeface="Calibri"/>
                <a:cs typeface="Fredoka" pitchFamily="2" charset="-79"/>
                <a:sym typeface="Calibri"/>
              </a:rPr>
              <a:t>Officer)</a:t>
            </a:r>
            <a:endParaRPr sz="2800" dirty="0">
              <a:solidFill>
                <a:schemeClr val="bg1"/>
              </a:solidFill>
              <a:latin typeface="Fredoka" pitchFamily="2" charset="-79"/>
              <a:ea typeface="Calibri"/>
              <a:cs typeface="Fredoka" pitchFamily="2" charset="-79"/>
              <a:sym typeface="Calibri"/>
            </a:endParaRPr>
          </a:p>
        </p:txBody>
      </p:sp>
      <p:sp>
        <p:nvSpPr>
          <p:cNvPr id="8" name="Google Shape;110;p16">
            <a:extLst>
              <a:ext uri="{FF2B5EF4-FFF2-40B4-BE49-F238E27FC236}">
                <a16:creationId xmlns:a16="http://schemas.microsoft.com/office/drawing/2014/main" id="{A3630AB2-2A3E-DB37-8A09-F1DD7CF38B09}"/>
              </a:ext>
            </a:extLst>
          </p:cNvPr>
          <p:cNvSpPr txBox="1"/>
          <p:nvPr/>
        </p:nvSpPr>
        <p:spPr>
          <a:xfrm>
            <a:off x="4435671" y="262185"/>
            <a:ext cx="1726718" cy="1249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lnSpc>
                <a:spcPct val="90000"/>
              </a:lnSpc>
              <a:buSzPts val="3200"/>
            </a:pPr>
            <a:r>
              <a:rPr lang="en-GB" sz="2800" dirty="0">
                <a:solidFill>
                  <a:schemeClr val="bg1"/>
                </a:solidFill>
                <a:latin typeface="Fredoka" pitchFamily="2" charset="-79"/>
                <a:ea typeface="Calibri"/>
                <a:cs typeface="Fredoka" pitchFamily="2" charset="-79"/>
                <a:sym typeface="Calibri"/>
              </a:rPr>
              <a:t>Beth</a:t>
            </a:r>
            <a:endParaRPr dirty="0">
              <a:solidFill>
                <a:schemeClr val="bg1"/>
              </a:solidFill>
              <a:latin typeface="Fredoka" pitchFamily="2" charset="-79"/>
              <a:cs typeface="Fredoka" pitchFamily="2" charset="-79"/>
            </a:endParaRPr>
          </a:p>
          <a:p>
            <a:pPr algn="ctr">
              <a:lnSpc>
                <a:spcPct val="90000"/>
              </a:lnSpc>
              <a:buSzPts val="1800"/>
            </a:pPr>
            <a:r>
              <a:rPr lang="en-GB" sz="1400" dirty="0">
                <a:solidFill>
                  <a:schemeClr val="bg1"/>
                </a:solidFill>
                <a:latin typeface="Fredoka" pitchFamily="2" charset="-79"/>
                <a:ea typeface="Calibri"/>
                <a:cs typeface="Fredoka" pitchFamily="2" charset="-79"/>
                <a:sym typeface="Calibri"/>
              </a:rPr>
              <a:t>(Youth and Families Minister)</a:t>
            </a:r>
            <a:endParaRPr sz="2000" dirty="0">
              <a:solidFill>
                <a:schemeClr val="bg1"/>
              </a:solidFill>
              <a:latin typeface="Fredoka" pitchFamily="2" charset="-79"/>
              <a:ea typeface="Calibri"/>
              <a:cs typeface="Fredoka" pitchFamily="2" charset="-79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619AFE-AA8B-4ECA-32F7-007527927E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4" r="22202" b="4787"/>
          <a:stretch/>
        </p:blipFill>
        <p:spPr>
          <a:xfrm>
            <a:off x="3352801" y="241125"/>
            <a:ext cx="1233569" cy="124907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Google Shape;107;p16">
            <a:extLst>
              <a:ext uri="{FF2B5EF4-FFF2-40B4-BE49-F238E27FC236}">
                <a16:creationId xmlns:a16="http://schemas.microsoft.com/office/drawing/2014/main" id="{BC4F62B3-4C65-9D5C-42C0-FCFB90DBD775}"/>
              </a:ext>
            </a:extLst>
          </p:cNvPr>
          <p:cNvPicPr preferRelativeResize="0"/>
          <p:nvPr/>
        </p:nvPicPr>
        <p:blipFill>
          <a:blip r:embed="rId3"/>
          <a:srcRect l="515" r="515"/>
          <a:stretch/>
        </p:blipFill>
        <p:spPr>
          <a:xfrm>
            <a:off x="6162389" y="262185"/>
            <a:ext cx="1233568" cy="1249078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2" name="Google Shape;111;p16">
            <a:extLst>
              <a:ext uri="{FF2B5EF4-FFF2-40B4-BE49-F238E27FC236}">
                <a16:creationId xmlns:a16="http://schemas.microsoft.com/office/drawing/2014/main" id="{291D2C74-B355-4DF2-7F9C-080E33DA7D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038595"/>
              </p:ext>
            </p:extLst>
          </p:nvPr>
        </p:nvGraphicFramePr>
        <p:xfrm>
          <a:off x="393596" y="1968153"/>
          <a:ext cx="8384940" cy="3104793"/>
        </p:xfrm>
        <a:graphic>
          <a:graphicData uri="http://schemas.openxmlformats.org/drawingml/2006/table">
            <a:tbl>
              <a:tblPr>
                <a:noFill/>
                <a:tableStyleId>{97478E88-035E-41E0-85F1-12487149F288}</a:tableStyleId>
              </a:tblPr>
              <a:tblGrid>
                <a:gridCol w="4175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9691">
                  <a:extLst>
                    <a:ext uri="{9D8B030D-6E8A-4147-A177-3AD203B41FA5}">
                      <a16:colId xmlns:a16="http://schemas.microsoft.com/office/drawing/2014/main" val="1406979078"/>
                    </a:ext>
                  </a:extLst>
                </a:gridCol>
              </a:tblGrid>
              <a:tr h="112958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0" u="none" dirty="0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Creche</a:t>
                      </a:r>
                      <a:r>
                        <a:rPr lang="en-GB" sz="20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 – (0-2s)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In the Music Room, with parents</a:t>
                      </a:r>
                    </a:p>
                  </a:txBody>
                  <a:tcPr marL="91425" marR="91425" marT="91425" marB="914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None/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Sparklers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 – (2-4s)</a:t>
                      </a:r>
                    </a:p>
                    <a:p>
                      <a:pPr marL="635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None/>
                      </a:pP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In the Community Room with Jean, Cristina and Laura</a:t>
                      </a:r>
                    </a:p>
                  </a:txBody>
                  <a:tcPr marL="91425" marR="91425" marT="91425" marB="914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4780">
                <a:tc>
                  <a:txBody>
                    <a:bodyPr/>
                    <a:lstStyle/>
                    <a:p>
                      <a:pPr marL="635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None/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GSMA 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- (Reception–Yr2)</a:t>
                      </a:r>
                    </a:p>
                    <a:p>
                      <a:pPr marL="635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None/>
                      </a:pP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In the Staff Room with Jo and Emma</a:t>
                      </a:r>
                    </a:p>
                  </a:txBody>
                  <a:tcPr marL="91425" marR="91425" marT="91425" marB="914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35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None/>
                      </a:pPr>
                      <a:r>
                        <a:rPr lang="en-GB" sz="1800" b="1" i="0" dirty="0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TROGs</a:t>
                      </a: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 – (Yr3-Yr6)</a:t>
                      </a:r>
                    </a:p>
                    <a:p>
                      <a:pPr marL="635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None/>
                      </a:pPr>
                      <a:r>
                        <a:rPr lang="en-GB" sz="1800" b="0" i="0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In the Hub Room with Bethany and Liz</a:t>
                      </a:r>
                      <a:endParaRPr sz="1800" b="0" i="0" dirty="0">
                        <a:solidFill>
                          <a:schemeClr val="bg1"/>
                        </a:solidFill>
                        <a:latin typeface="Fredoka" pitchFamily="2" charset="-79"/>
                        <a:ea typeface="Corbel"/>
                        <a:cs typeface="Fredoka" pitchFamily="2" charset="-79"/>
                        <a:sym typeface="Corbel"/>
                      </a:endParaRPr>
                    </a:p>
                  </a:txBody>
                  <a:tcPr marL="91425" marR="91425" marT="91425" marB="914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534336"/>
                  </a:ext>
                </a:extLst>
              </a:tr>
              <a:tr h="84043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1" i="0" u="none" dirty="0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CCHY (</a:t>
                      </a:r>
                      <a:r>
                        <a:rPr lang="en-GB" sz="2000" b="1" i="0" u="none" dirty="0" err="1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Yrs</a:t>
                      </a:r>
                      <a:r>
                        <a:rPr lang="en-GB" sz="2000" b="1" i="0" u="none" dirty="0">
                          <a:solidFill>
                            <a:schemeClr val="bg1"/>
                          </a:solidFill>
                          <a:latin typeface="Fredoka SemiBold" pitchFamily="2" charset="-79"/>
                          <a:ea typeface="Corbel"/>
                          <a:cs typeface="Fredoka SemiBold" pitchFamily="2" charset="-79"/>
                          <a:sym typeface="Corbel"/>
                        </a:rPr>
                        <a:t> 7-13) </a:t>
                      </a:r>
                      <a:r>
                        <a:rPr lang="en-GB" sz="2000" b="0" i="0" u="none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– Dan and Laura’s house, 7-8:30pm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dirty="0">
                          <a:solidFill>
                            <a:schemeClr val="bg1"/>
                          </a:solidFill>
                          <a:latin typeface="Fredoka" pitchFamily="2" charset="-79"/>
                          <a:ea typeface="Corbel"/>
                          <a:cs typeface="Fredoka" pitchFamily="2" charset="-79"/>
                          <a:sym typeface="Corbel"/>
                        </a:rPr>
                        <a:t>With Beth, Emily, Dan and Laura</a:t>
                      </a:r>
                    </a:p>
                  </a:txBody>
                  <a:tcPr marL="91425" marR="91425" marT="91425" marB="914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457200" lvl="0" indent="-393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2600"/>
                        <a:buFont typeface="Corbel"/>
                        <a:buChar char="●"/>
                      </a:pPr>
                      <a:endParaRPr sz="2800" dirty="0">
                        <a:latin typeface="Corbel"/>
                        <a:ea typeface="Corbel"/>
                        <a:cs typeface="Corbel"/>
                        <a:sym typeface="Corbel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4601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AFDB24F-7053-4A46-ADE1-CA179E7B1EF1}"/>
              </a:ext>
            </a:extLst>
          </p:cNvPr>
          <p:cNvSpPr/>
          <p:nvPr/>
        </p:nvSpPr>
        <p:spPr>
          <a:xfrm>
            <a:off x="-340775" y="5452283"/>
            <a:ext cx="9853683" cy="14057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0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7328</TotalTime>
  <Words>187</Words>
  <Application>Microsoft Macintosh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Corbel</vt:lpstr>
      <vt:lpstr>Calibri Light</vt:lpstr>
      <vt:lpstr>Arial</vt:lpstr>
      <vt:lpstr>Times New Roman</vt:lpstr>
      <vt:lpstr>Fredoka SemiBold</vt:lpstr>
      <vt:lpstr>Calibri</vt:lpstr>
      <vt:lpstr>Arial Rounded MT Bold</vt:lpstr>
      <vt:lpstr>Fredoka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Wolstencroft</dc:creator>
  <cp:lastModifiedBy>Laura Carter</cp:lastModifiedBy>
  <cp:revision>212</cp:revision>
  <dcterms:modified xsi:type="dcterms:W3CDTF">2024-05-02T12:39:06Z</dcterms:modified>
</cp:coreProperties>
</file>